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Default Extension="xls" ContentType="application/vnd.ms-exce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0"/>
  </p:notesMasterIdLst>
  <p:sldIdLst>
    <p:sldId id="256" r:id="rId2"/>
    <p:sldId id="289" r:id="rId3"/>
    <p:sldId id="274" r:id="rId4"/>
    <p:sldId id="283" r:id="rId5"/>
    <p:sldId id="269" r:id="rId6"/>
    <p:sldId id="275" r:id="rId7"/>
    <p:sldId id="273" r:id="rId8"/>
    <p:sldId id="260" r:id="rId9"/>
    <p:sldId id="279" r:id="rId10"/>
    <p:sldId id="261" r:id="rId11"/>
    <p:sldId id="262" r:id="rId12"/>
    <p:sldId id="292" r:id="rId13"/>
    <p:sldId id="264" r:id="rId14"/>
    <p:sldId id="271" r:id="rId15"/>
    <p:sldId id="287" r:id="rId16"/>
    <p:sldId id="294" r:id="rId17"/>
    <p:sldId id="295" r:id="rId18"/>
    <p:sldId id="267" r:id="rId19"/>
    <p:sldId id="293" r:id="rId20"/>
    <p:sldId id="270" r:id="rId21"/>
    <p:sldId id="286" r:id="rId22"/>
    <p:sldId id="280" r:id="rId23"/>
    <p:sldId id="291" r:id="rId24"/>
    <p:sldId id="278" r:id="rId25"/>
    <p:sldId id="272" r:id="rId26"/>
    <p:sldId id="288" r:id="rId27"/>
    <p:sldId id="284" r:id="rId28"/>
    <p:sldId id="25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58" autoAdjust="0"/>
    <p:restoredTop sz="94627" autoAdjust="0"/>
  </p:normalViewPr>
  <p:slideViewPr>
    <p:cSldViewPr snapToObjects="1">
      <p:cViewPr varScale="1">
        <p:scale>
          <a:sx n="109" d="100"/>
          <a:sy n="109" d="100"/>
        </p:scale>
        <p:origin x="-272" y="-112"/>
      </p:cViewPr>
      <p:guideLst>
        <p:guide orient="horz" pos="2160"/>
        <p:guide pos="2880"/>
      </p:guideLst>
    </p:cSldViewPr>
  </p:slideViewPr>
  <p:outlineViewPr>
    <p:cViewPr>
      <p:scale>
        <a:sx n="33" d="100"/>
        <a:sy n="33" d="100"/>
      </p:scale>
      <p:origin x="0" y="120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268454-08A2-294F-8D71-9CC0CACE7F8D}" type="datetimeFigureOut">
              <a:rPr lang="en-US" smtClean="0"/>
              <a:pPr/>
              <a:t>11/28/11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7D05B-C861-1C47-8823-D30961940F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88E098-0850-403A-8FF7-BCB023CDBDC4}"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64028467"/>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BBFB89-3C70-5949-AA82-054E79014EC5}" type="slidenum">
              <a:rPr lang="en-US"/>
              <a:pPr/>
              <a:t>28</a:t>
            </a:fld>
            <a:endParaRPr lang="en-US"/>
          </a:p>
        </p:txBody>
      </p:sp>
      <p:sp>
        <p:nvSpPr>
          <p:cNvPr id="81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7383B6-3B89-CD40-A4AA-5934442F85CC}" type="slidenum">
              <a:rPr lang="en-US"/>
              <a:pPr/>
              <a:t>5</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E207F1-C056-884D-85F8-6E2D654B2A26}" type="slidenum">
              <a:rPr lang="en-US"/>
              <a:pPr/>
              <a:t>14</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2B12A-230C-5A4C-BB55-BD29E9CFA77E}" type="slidenum">
              <a:rPr lang="en-US"/>
              <a:pPr/>
              <a:t>17</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9194B2-D0E5-DE4E-866F-E57D16248B97}" type="slidenum">
              <a:rPr lang="en-US"/>
              <a:pPr/>
              <a:t>18</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2FF34C-B4BE-4648-B09C-9D0DEB492BAF}" type="slidenum">
              <a:rPr lang="en-US"/>
              <a:pPr/>
              <a:t>20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1408FC-1D1E-E54A-9029-0C84D3413D9C}" type="slidenum">
              <a:rPr lang="en-US"/>
              <a:pPr/>
              <a:t>24</a:t>
            </a:fld>
            <a:endParaRPr lang="en-US"/>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2939872-1954-A041-AD08-BC60D1343BD0}" type="slidenum">
              <a:rPr lang="en-US"/>
              <a:pPr/>
              <a:t>25</a:t>
            </a:fld>
            <a:endParaRPr lang="en-US"/>
          </a:p>
        </p:txBody>
      </p:sp>
      <p:sp>
        <p:nvSpPr>
          <p:cNvPr id="43010" name="Rectangle 2"/>
          <p:cNvSpPr>
            <a:spLocks noGrp="1" noChangeArrowheads="1"/>
          </p:cNvSpPr>
          <p:nvPr>
            <p:ph type="body" idx="1"/>
          </p:nvPr>
        </p:nvSpPr>
        <p:spPr bwMode="auto">
          <a:xfrm>
            <a:off x="457200" y="228600"/>
            <a:ext cx="60198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a:p>
            <a:r>
              <a:rPr lang="en-US"/>
              <a:t>Most volcano hazard assessments comprise maps depicting zones around a volcano that are likely to be directly affected in the event of an eruption.  Such an assessment begins by examining past eruption frequency rates.  The frequency of past eruptions  and by conducting topographic and stratigraphic studies around the volcano.  Based on collected data, hazard zones are delineated around the volcano. </a:t>
            </a:r>
          </a:p>
          <a:p>
            <a:endParaRPr lang="en-US"/>
          </a:p>
          <a:p>
            <a:r>
              <a:rPr lang="en-US"/>
              <a:t>Active volcanoes were buffered to 8km a distance chosen from the Volcanological Survey of Indonesia (1999) descriptions of hazard and alert zones for most actively monitored volcanoes in Indonesia.  The vast majority of volcanoes have delineated hazard zones within 5km radii from the eruption centers, and alert zones of between 5-8km distance from eruption centers.</a:t>
            </a:r>
          </a:p>
          <a:p>
            <a:endParaRPr lang="en-US"/>
          </a:p>
          <a:p>
            <a:r>
              <a:rPr lang="en-US"/>
              <a:t>Volcanic hazards were evaluated based on the frequency of eruptions and historic VEI values.  The majority of volcanoes have VEI values ranging between one and three, while the more violent eruptions with VEI values over three, tend to be evenly distributed through the volcanic arc. The final volcano hazard model additively combined both grids.  </a:t>
            </a:r>
          </a:p>
          <a:p>
            <a:endParaRPr lang="en-US"/>
          </a:p>
          <a:p>
            <a:r>
              <a:rPr lang="en-US"/>
              <a:t>The model shows that Java is influenced most by frequent, high VEI eruptions.</a:t>
            </a:r>
          </a:p>
          <a:p>
            <a:r>
              <a:rPr lang="en-US"/>
              <a:t>The highest concentration of volcanic activity is where old oceaninc lithosphere is subducted at highrates along the Sunda Arc in Java.</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88E098-0850-403A-8FF7-BCB023CDBDC4}" type="slidenum">
              <a:rPr lang="en-US" smtClean="0"/>
              <a:pPr/>
              <a:t>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202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215B74-D1BB-9F49-8C94-C9682D354D25}" type="datetimeFigureOut">
              <a:rPr lang="en-US" smtClean="0"/>
              <a:pPr/>
              <a:t>11/28/11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215B74-D1BB-9F49-8C94-C9682D354D25}" type="datetimeFigureOut">
              <a:rPr lang="en-US" smtClean="0"/>
              <a:pPr/>
              <a:t>11/28/11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215B74-D1BB-9F49-8C94-C9682D354D25}" type="datetimeFigureOut">
              <a:rPr lang="en-US" smtClean="0"/>
              <a:pPr/>
              <a:t>11/28/11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3124200" y="6248400"/>
            <a:ext cx="2895600" cy="45720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8400"/>
            <a:ext cx="2133600" cy="457200"/>
          </a:xfrm>
        </p:spPr>
        <p:txBody>
          <a:bodyPr/>
          <a:lstStyle>
            <a:lvl1pPr>
              <a:defRPr smtClean="0"/>
            </a:lvl1pPr>
          </a:lstStyle>
          <a:p>
            <a:fld id="{EA86D36A-8210-1D4A-9B73-0FDBFF9F8750}" type="slidenum">
              <a:rPr lang="en-US"/>
              <a:pPr/>
              <a:t>‹#›</a:t>
            </a:fld>
            <a:endParaRPr lang="en-US"/>
          </a:p>
        </p:txBody>
      </p:sp>
      <p:sp>
        <p:nvSpPr>
          <p:cNvPr id="5" name="Date Placeholder 4"/>
          <p:cNvSpPr>
            <a:spLocks noGrp="1"/>
          </p:cNvSpPr>
          <p:nvPr>
            <p:ph type="dt" sz="half" idx="12"/>
          </p:nvPr>
        </p:nvSpPr>
        <p:spPr>
          <a:xfrm>
            <a:off x="457200" y="6245225"/>
            <a:ext cx="2133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215B74-D1BB-9F49-8C94-C9682D354D25}" type="datetimeFigureOut">
              <a:rPr lang="en-US" smtClean="0"/>
              <a:pPr/>
              <a:t>11/28/11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215B74-D1BB-9F49-8C94-C9682D354D25}" type="datetimeFigureOut">
              <a:rPr lang="en-US" smtClean="0"/>
              <a:pPr/>
              <a:t>11/28/11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215B74-D1BB-9F49-8C94-C9682D354D25}" type="datetimeFigureOut">
              <a:rPr lang="en-US" smtClean="0"/>
              <a:pPr/>
              <a:t>11/28/11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215B74-D1BB-9F49-8C94-C9682D354D25}" type="datetimeFigureOut">
              <a:rPr lang="en-US" smtClean="0"/>
              <a:pPr/>
              <a:t>11/28/11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215B74-D1BB-9F49-8C94-C9682D354D25}" type="datetimeFigureOut">
              <a:rPr lang="en-US" smtClean="0"/>
              <a:pPr/>
              <a:t>11/28/11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15B74-D1BB-9F49-8C94-C9682D354D25}" type="datetimeFigureOut">
              <a:rPr lang="en-US" smtClean="0"/>
              <a:pPr/>
              <a:t>11/28/11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215B74-D1BB-9F49-8C94-C9682D354D25}" type="datetimeFigureOut">
              <a:rPr lang="en-US" smtClean="0"/>
              <a:pPr/>
              <a:t>11/28/11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215B74-D1BB-9F49-8C94-C9682D354D25}" type="datetimeFigureOut">
              <a:rPr lang="en-US" smtClean="0"/>
              <a:pPr/>
              <a:t>11/28/11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12B11-852A-4B43-B347-715A135D80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215B74-D1BB-9F49-8C94-C9682D354D25}" type="datetimeFigureOut">
              <a:rPr lang="en-US" smtClean="0"/>
              <a:pPr/>
              <a:t>11/28/11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12B11-852A-4B43-B347-715A135D80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Excel_97_-_2004_Worksheet1.xls"/><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4.wmf"/></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 Id="rId3"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anda Ache5.jpg"/>
          <p:cNvPicPr>
            <a:picLocks noChangeAspect="1"/>
          </p:cNvPicPr>
          <p:nvPr/>
        </p:nvPicPr>
        <p:blipFill>
          <a:blip r:embed="rId2"/>
          <a:stretch>
            <a:fillRect/>
          </a:stretch>
        </p:blipFill>
        <p:spPr>
          <a:xfrm>
            <a:off x="0" y="0"/>
            <a:ext cx="9532962" cy="6858000"/>
          </a:xfrm>
          <a:prstGeom prst="rect">
            <a:avLst/>
          </a:prstGeom>
        </p:spPr>
      </p:pic>
      <p:sp>
        <p:nvSpPr>
          <p:cNvPr id="2" name="Title 1"/>
          <p:cNvSpPr>
            <a:spLocks noGrp="1"/>
          </p:cNvSpPr>
          <p:nvPr>
            <p:ph type="ctrTitle"/>
          </p:nvPr>
        </p:nvSpPr>
        <p:spPr>
          <a:xfrm>
            <a:off x="1905000" y="228600"/>
            <a:ext cx="6705600" cy="1470025"/>
          </a:xfrm>
        </p:spPr>
        <p:txBody>
          <a:bodyPr>
            <a:normAutofit fontScale="90000"/>
          </a:bodyPr>
          <a:lstStyle/>
          <a:p>
            <a:r>
              <a:rPr lang="en-US" dirty="0" smtClean="0">
                <a:latin typeface="Adobe Caslon Pro"/>
                <a:cs typeface="Adobe Caslon Pro"/>
              </a:rPr>
              <a:t>Recurrence of Extreme </a:t>
            </a:r>
            <a:br>
              <a:rPr lang="en-US" dirty="0" smtClean="0">
                <a:latin typeface="Adobe Caslon Pro"/>
                <a:cs typeface="Adobe Caslon Pro"/>
              </a:rPr>
            </a:br>
            <a:r>
              <a:rPr lang="en-US" dirty="0" smtClean="0">
                <a:latin typeface="Adobe Caslon Pro"/>
                <a:cs typeface="Adobe Caslon Pro"/>
              </a:rPr>
              <a:t>Geophysical Events  </a:t>
            </a:r>
            <a:br>
              <a:rPr lang="en-US" dirty="0" smtClean="0">
                <a:latin typeface="Adobe Caslon Pro"/>
                <a:cs typeface="Adobe Caslon Pro"/>
              </a:rPr>
            </a:br>
            <a:r>
              <a:rPr lang="en-US" dirty="0" smtClean="0">
                <a:latin typeface="Adobe Caslon Pro"/>
                <a:cs typeface="Adobe Caslon Pro"/>
              </a:rPr>
              <a:t>in Indonesia</a:t>
            </a:r>
            <a:endParaRPr lang="en-US" dirty="0">
              <a:latin typeface="Adobe Caslon Pro"/>
              <a:cs typeface="Adobe Caslon Pro"/>
            </a:endParaRPr>
          </a:p>
        </p:txBody>
      </p:sp>
      <p:sp>
        <p:nvSpPr>
          <p:cNvPr id="3" name="Subtitle 2"/>
          <p:cNvSpPr>
            <a:spLocks noGrp="1"/>
          </p:cNvSpPr>
          <p:nvPr>
            <p:ph type="subTitle" idx="1"/>
          </p:nvPr>
        </p:nvSpPr>
        <p:spPr>
          <a:xfrm>
            <a:off x="3429000" y="4191000"/>
            <a:ext cx="3810000" cy="1295400"/>
          </a:xfrm>
          <a:solidFill>
            <a:schemeClr val="bg1">
              <a:alpha val="76000"/>
            </a:schemeClr>
          </a:solidFill>
        </p:spPr>
        <p:txBody>
          <a:bodyPr>
            <a:normAutofit lnSpcReduction="10000"/>
          </a:bodyPr>
          <a:lstStyle/>
          <a:p>
            <a:r>
              <a:rPr lang="en-US" sz="2400" dirty="0" smtClean="0">
                <a:solidFill>
                  <a:srgbClr val="000090"/>
                </a:solidFill>
                <a:latin typeface="Adobe Caslon Pro"/>
                <a:cs typeface="Adobe Caslon Pro"/>
              </a:rPr>
              <a:t>Ron Harris</a:t>
            </a:r>
          </a:p>
          <a:p>
            <a:r>
              <a:rPr lang="en-US" sz="2400" dirty="0" smtClean="0">
                <a:solidFill>
                  <a:srgbClr val="000090"/>
                </a:solidFill>
                <a:latin typeface="Adobe Caslon Pro"/>
                <a:cs typeface="Adobe Caslon Pro"/>
              </a:rPr>
              <a:t>Brigham Young University</a:t>
            </a:r>
          </a:p>
          <a:p>
            <a:r>
              <a:rPr lang="en-US" sz="2400" dirty="0" smtClean="0">
                <a:solidFill>
                  <a:srgbClr val="000090"/>
                </a:solidFill>
                <a:latin typeface="Adobe Caslon Pro"/>
                <a:cs typeface="Adobe Caslon Pro"/>
              </a:rPr>
              <a:t>USA</a:t>
            </a:r>
            <a:endParaRPr lang="en-US" sz="2400" dirty="0">
              <a:solidFill>
                <a:srgbClr val="000090"/>
              </a:solidFill>
              <a:latin typeface="Adobe Caslon Pro"/>
              <a:cs typeface="Adobe Caslon Pro"/>
            </a:endParaRPr>
          </a:p>
        </p:txBody>
      </p:sp>
      <p:pic>
        <p:nvPicPr>
          <p:cNvPr id="6" name="Picture 5" descr="Picture 1 copy.png"/>
          <p:cNvPicPr>
            <a:picLocks noChangeAspect="1"/>
          </p:cNvPicPr>
          <p:nvPr/>
        </p:nvPicPr>
        <p:blipFill>
          <a:blip r:embed="rId3"/>
          <a:stretch>
            <a:fillRect/>
          </a:stretch>
        </p:blipFill>
        <p:spPr>
          <a:xfrm>
            <a:off x="0" y="-1"/>
            <a:ext cx="1447800" cy="13695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3111" t="3334"/>
          <a:stretch>
            <a:fillRect/>
          </a:stretch>
        </p:blipFill>
        <p:spPr bwMode="auto">
          <a:xfrm>
            <a:off x="3886200" y="0"/>
            <a:ext cx="5257800" cy="6858000"/>
          </a:xfrm>
          <a:prstGeom prst="rect">
            <a:avLst/>
          </a:prstGeom>
          <a:noFill/>
          <a:ln w="9525">
            <a:noFill/>
            <a:miter lim="800000"/>
            <a:headEnd/>
            <a:tailEnd/>
          </a:ln>
        </p:spPr>
      </p:pic>
      <p:grpSp>
        <p:nvGrpSpPr>
          <p:cNvPr id="3" name="Group 3"/>
          <p:cNvGrpSpPr>
            <a:grpSpLocks/>
          </p:cNvGrpSpPr>
          <p:nvPr/>
        </p:nvGrpSpPr>
        <p:grpSpPr bwMode="auto">
          <a:xfrm>
            <a:off x="5181600" y="4419600"/>
            <a:ext cx="1981200" cy="1066800"/>
            <a:chOff x="3264" y="2784"/>
            <a:chExt cx="1248" cy="672"/>
          </a:xfrm>
        </p:grpSpPr>
        <p:sp>
          <p:nvSpPr>
            <p:cNvPr id="4" name="Freeform 4"/>
            <p:cNvSpPr>
              <a:spLocks/>
            </p:cNvSpPr>
            <p:nvPr/>
          </p:nvSpPr>
          <p:spPr bwMode="auto">
            <a:xfrm>
              <a:off x="3840" y="2784"/>
              <a:ext cx="672" cy="672"/>
            </a:xfrm>
            <a:custGeom>
              <a:avLst/>
              <a:gdLst>
                <a:gd name="T0" fmla="*/ 0 w 623"/>
                <a:gd name="T1" fmla="*/ 91 h 742"/>
                <a:gd name="T2" fmla="*/ 91 w 623"/>
                <a:gd name="T3" fmla="*/ 272 h 742"/>
                <a:gd name="T4" fmla="*/ 134 w 623"/>
                <a:gd name="T5" fmla="*/ 347 h 742"/>
                <a:gd name="T6" fmla="*/ 166 w 623"/>
                <a:gd name="T7" fmla="*/ 390 h 742"/>
                <a:gd name="T8" fmla="*/ 187 w 623"/>
                <a:gd name="T9" fmla="*/ 416 h 742"/>
                <a:gd name="T10" fmla="*/ 192 w 623"/>
                <a:gd name="T11" fmla="*/ 432 h 742"/>
                <a:gd name="T12" fmla="*/ 240 w 623"/>
                <a:gd name="T13" fmla="*/ 491 h 742"/>
                <a:gd name="T14" fmla="*/ 299 w 623"/>
                <a:gd name="T15" fmla="*/ 571 h 742"/>
                <a:gd name="T16" fmla="*/ 310 w 623"/>
                <a:gd name="T17" fmla="*/ 587 h 742"/>
                <a:gd name="T18" fmla="*/ 326 w 623"/>
                <a:gd name="T19" fmla="*/ 598 h 742"/>
                <a:gd name="T20" fmla="*/ 331 w 623"/>
                <a:gd name="T21" fmla="*/ 614 h 742"/>
                <a:gd name="T22" fmla="*/ 352 w 623"/>
                <a:gd name="T23" fmla="*/ 619 h 742"/>
                <a:gd name="T24" fmla="*/ 400 w 623"/>
                <a:gd name="T25" fmla="*/ 683 h 742"/>
                <a:gd name="T26" fmla="*/ 438 w 623"/>
                <a:gd name="T27" fmla="*/ 726 h 742"/>
                <a:gd name="T28" fmla="*/ 491 w 623"/>
                <a:gd name="T29" fmla="*/ 742 h 742"/>
                <a:gd name="T30" fmla="*/ 555 w 623"/>
                <a:gd name="T31" fmla="*/ 678 h 742"/>
                <a:gd name="T32" fmla="*/ 598 w 623"/>
                <a:gd name="T33" fmla="*/ 646 h 742"/>
                <a:gd name="T34" fmla="*/ 603 w 623"/>
                <a:gd name="T35" fmla="*/ 603 h 742"/>
                <a:gd name="T36" fmla="*/ 544 w 623"/>
                <a:gd name="T37" fmla="*/ 555 h 742"/>
                <a:gd name="T38" fmla="*/ 518 w 623"/>
                <a:gd name="T39" fmla="*/ 512 h 742"/>
                <a:gd name="T40" fmla="*/ 470 w 623"/>
                <a:gd name="T41" fmla="*/ 454 h 742"/>
                <a:gd name="T42" fmla="*/ 443 w 623"/>
                <a:gd name="T43" fmla="*/ 406 h 742"/>
                <a:gd name="T44" fmla="*/ 400 w 623"/>
                <a:gd name="T45" fmla="*/ 326 h 742"/>
                <a:gd name="T46" fmla="*/ 379 w 623"/>
                <a:gd name="T47" fmla="*/ 294 h 742"/>
                <a:gd name="T48" fmla="*/ 326 w 623"/>
                <a:gd name="T49" fmla="*/ 235 h 742"/>
                <a:gd name="T50" fmla="*/ 272 w 623"/>
                <a:gd name="T51" fmla="*/ 176 h 742"/>
                <a:gd name="T52" fmla="*/ 235 w 623"/>
                <a:gd name="T53" fmla="*/ 134 h 742"/>
                <a:gd name="T54" fmla="*/ 198 w 623"/>
                <a:gd name="T55" fmla="*/ 102 h 742"/>
                <a:gd name="T56" fmla="*/ 176 w 623"/>
                <a:gd name="T57" fmla="*/ 70 h 742"/>
                <a:gd name="T58" fmla="*/ 155 w 623"/>
                <a:gd name="T59" fmla="*/ 38 h 742"/>
                <a:gd name="T60" fmla="*/ 128 w 623"/>
                <a:gd name="T61" fmla="*/ 0 h 742"/>
                <a:gd name="T62" fmla="*/ 86 w 623"/>
                <a:gd name="T63" fmla="*/ 11 h 742"/>
                <a:gd name="T64" fmla="*/ 32 w 623"/>
                <a:gd name="T65" fmla="*/ 59 h 742"/>
                <a:gd name="T66" fmla="*/ 0 w 623"/>
                <a:gd name="T67" fmla="*/ 91 h 7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3"/>
                <a:gd name="T103" fmla="*/ 0 h 742"/>
                <a:gd name="T104" fmla="*/ 623 w 623"/>
                <a:gd name="T105" fmla="*/ 742 h 7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3" h="742">
                  <a:moveTo>
                    <a:pt x="0" y="91"/>
                  </a:moveTo>
                  <a:cubicBezTo>
                    <a:pt x="15" y="162"/>
                    <a:pt x="53" y="207"/>
                    <a:pt x="91" y="272"/>
                  </a:cubicBezTo>
                  <a:cubicBezTo>
                    <a:pt x="106" y="299"/>
                    <a:pt x="99" y="336"/>
                    <a:pt x="134" y="347"/>
                  </a:cubicBezTo>
                  <a:cubicBezTo>
                    <a:pt x="140" y="368"/>
                    <a:pt x="147" y="377"/>
                    <a:pt x="166" y="390"/>
                  </a:cubicBezTo>
                  <a:cubicBezTo>
                    <a:pt x="178" y="430"/>
                    <a:pt x="159" y="382"/>
                    <a:pt x="187" y="416"/>
                  </a:cubicBezTo>
                  <a:cubicBezTo>
                    <a:pt x="190" y="420"/>
                    <a:pt x="189" y="427"/>
                    <a:pt x="192" y="432"/>
                  </a:cubicBezTo>
                  <a:cubicBezTo>
                    <a:pt x="203" y="453"/>
                    <a:pt x="220" y="477"/>
                    <a:pt x="240" y="491"/>
                  </a:cubicBezTo>
                  <a:cubicBezTo>
                    <a:pt x="259" y="519"/>
                    <a:pt x="269" y="551"/>
                    <a:pt x="299" y="571"/>
                  </a:cubicBezTo>
                  <a:cubicBezTo>
                    <a:pt x="302" y="576"/>
                    <a:pt x="305" y="582"/>
                    <a:pt x="310" y="587"/>
                  </a:cubicBezTo>
                  <a:cubicBezTo>
                    <a:pt x="314" y="591"/>
                    <a:pt x="322" y="592"/>
                    <a:pt x="326" y="598"/>
                  </a:cubicBezTo>
                  <a:cubicBezTo>
                    <a:pt x="329" y="602"/>
                    <a:pt x="326" y="610"/>
                    <a:pt x="331" y="614"/>
                  </a:cubicBezTo>
                  <a:cubicBezTo>
                    <a:pt x="336" y="618"/>
                    <a:pt x="345" y="617"/>
                    <a:pt x="352" y="619"/>
                  </a:cubicBezTo>
                  <a:cubicBezTo>
                    <a:pt x="361" y="651"/>
                    <a:pt x="371" y="668"/>
                    <a:pt x="400" y="683"/>
                  </a:cubicBezTo>
                  <a:cubicBezTo>
                    <a:pt x="405" y="691"/>
                    <a:pt x="430" y="721"/>
                    <a:pt x="438" y="726"/>
                  </a:cubicBezTo>
                  <a:cubicBezTo>
                    <a:pt x="449" y="733"/>
                    <a:pt x="477" y="736"/>
                    <a:pt x="491" y="742"/>
                  </a:cubicBezTo>
                  <a:cubicBezTo>
                    <a:pt x="523" y="729"/>
                    <a:pt x="520" y="688"/>
                    <a:pt x="555" y="678"/>
                  </a:cubicBezTo>
                  <a:cubicBezTo>
                    <a:pt x="583" y="658"/>
                    <a:pt x="561" y="654"/>
                    <a:pt x="598" y="646"/>
                  </a:cubicBezTo>
                  <a:cubicBezTo>
                    <a:pt x="623" y="628"/>
                    <a:pt x="615" y="641"/>
                    <a:pt x="603" y="603"/>
                  </a:cubicBezTo>
                  <a:cubicBezTo>
                    <a:pt x="593" y="574"/>
                    <a:pt x="567" y="571"/>
                    <a:pt x="544" y="555"/>
                  </a:cubicBezTo>
                  <a:cubicBezTo>
                    <a:pt x="532" y="516"/>
                    <a:pt x="543" y="529"/>
                    <a:pt x="518" y="512"/>
                  </a:cubicBezTo>
                  <a:cubicBezTo>
                    <a:pt x="506" y="482"/>
                    <a:pt x="497" y="467"/>
                    <a:pt x="470" y="454"/>
                  </a:cubicBezTo>
                  <a:cubicBezTo>
                    <a:pt x="463" y="436"/>
                    <a:pt x="443" y="406"/>
                    <a:pt x="443" y="406"/>
                  </a:cubicBezTo>
                  <a:cubicBezTo>
                    <a:pt x="433" y="377"/>
                    <a:pt x="416" y="351"/>
                    <a:pt x="400" y="326"/>
                  </a:cubicBezTo>
                  <a:cubicBezTo>
                    <a:pt x="393" y="315"/>
                    <a:pt x="379" y="294"/>
                    <a:pt x="379" y="294"/>
                  </a:cubicBezTo>
                  <a:cubicBezTo>
                    <a:pt x="370" y="266"/>
                    <a:pt x="348" y="250"/>
                    <a:pt x="326" y="235"/>
                  </a:cubicBezTo>
                  <a:cubicBezTo>
                    <a:pt x="315" y="205"/>
                    <a:pt x="290" y="199"/>
                    <a:pt x="272" y="176"/>
                  </a:cubicBezTo>
                  <a:cubicBezTo>
                    <a:pt x="239" y="133"/>
                    <a:pt x="265" y="153"/>
                    <a:pt x="235" y="134"/>
                  </a:cubicBezTo>
                  <a:cubicBezTo>
                    <a:pt x="228" y="112"/>
                    <a:pt x="219" y="108"/>
                    <a:pt x="198" y="102"/>
                  </a:cubicBezTo>
                  <a:cubicBezTo>
                    <a:pt x="190" y="91"/>
                    <a:pt x="183" y="80"/>
                    <a:pt x="176" y="70"/>
                  </a:cubicBezTo>
                  <a:cubicBezTo>
                    <a:pt x="169" y="59"/>
                    <a:pt x="155" y="38"/>
                    <a:pt x="155" y="38"/>
                  </a:cubicBezTo>
                  <a:cubicBezTo>
                    <a:pt x="148" y="16"/>
                    <a:pt x="149" y="8"/>
                    <a:pt x="128" y="0"/>
                  </a:cubicBezTo>
                  <a:cubicBezTo>
                    <a:pt x="114" y="3"/>
                    <a:pt x="96" y="1"/>
                    <a:pt x="86" y="11"/>
                  </a:cubicBezTo>
                  <a:cubicBezTo>
                    <a:pt x="55" y="36"/>
                    <a:pt x="70" y="47"/>
                    <a:pt x="32" y="59"/>
                  </a:cubicBezTo>
                  <a:cubicBezTo>
                    <a:pt x="13" y="71"/>
                    <a:pt x="0" y="67"/>
                    <a:pt x="0" y="91"/>
                  </a:cubicBezTo>
                  <a:close/>
                </a:path>
              </a:pathLst>
            </a:custGeom>
            <a:solidFill>
              <a:srgbClr val="FF0309">
                <a:alpha val="50195"/>
              </a:srgbClr>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5" name="Text Box 5"/>
            <p:cNvSpPr txBox="1">
              <a:spLocks noChangeArrowheads="1"/>
            </p:cNvSpPr>
            <p:nvPr/>
          </p:nvSpPr>
          <p:spPr bwMode="auto">
            <a:xfrm>
              <a:off x="3264" y="3168"/>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bg1"/>
                  </a:solidFill>
                  <a:latin typeface="Times New Roman"/>
                  <a:cs typeface="Times New Roman"/>
                </a:rPr>
                <a:t>9.0 (1833)</a:t>
              </a:r>
            </a:p>
          </p:txBody>
        </p:sp>
        <p:sp>
          <p:nvSpPr>
            <p:cNvPr id="6" name="Line 6"/>
            <p:cNvSpPr>
              <a:spLocks noChangeShapeType="1"/>
            </p:cNvSpPr>
            <p:nvPr/>
          </p:nvSpPr>
          <p:spPr bwMode="auto">
            <a:xfrm flipV="1">
              <a:off x="3888" y="3120"/>
              <a:ext cx="192" cy="144"/>
            </a:xfrm>
            <a:prstGeom prst="line">
              <a:avLst/>
            </a:prstGeom>
            <a:noFill/>
            <a:ln w="15875">
              <a:solidFill>
                <a:srgbClr val="FFFF00"/>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7" name="Group 7"/>
          <p:cNvGrpSpPr>
            <a:grpSpLocks/>
          </p:cNvGrpSpPr>
          <p:nvPr/>
        </p:nvGrpSpPr>
        <p:grpSpPr bwMode="auto">
          <a:xfrm>
            <a:off x="4343400" y="3649663"/>
            <a:ext cx="1912938" cy="673100"/>
            <a:chOff x="2736" y="2299"/>
            <a:chExt cx="1205" cy="424"/>
          </a:xfrm>
        </p:grpSpPr>
        <p:sp>
          <p:nvSpPr>
            <p:cNvPr id="8" name="Freeform 8"/>
            <p:cNvSpPr>
              <a:spLocks/>
            </p:cNvSpPr>
            <p:nvPr/>
          </p:nvSpPr>
          <p:spPr bwMode="auto">
            <a:xfrm>
              <a:off x="3589" y="2299"/>
              <a:ext cx="352" cy="424"/>
            </a:xfrm>
            <a:custGeom>
              <a:avLst/>
              <a:gdLst>
                <a:gd name="T0" fmla="*/ 262 w 352"/>
                <a:gd name="T1" fmla="*/ 400 h 424"/>
                <a:gd name="T2" fmla="*/ 326 w 352"/>
                <a:gd name="T3" fmla="*/ 373 h 424"/>
                <a:gd name="T4" fmla="*/ 352 w 352"/>
                <a:gd name="T5" fmla="*/ 325 h 424"/>
                <a:gd name="T6" fmla="*/ 320 w 352"/>
                <a:gd name="T7" fmla="*/ 218 h 424"/>
                <a:gd name="T8" fmla="*/ 272 w 352"/>
                <a:gd name="T9" fmla="*/ 149 h 424"/>
                <a:gd name="T10" fmla="*/ 251 w 352"/>
                <a:gd name="T11" fmla="*/ 128 h 424"/>
                <a:gd name="T12" fmla="*/ 203 w 352"/>
                <a:gd name="T13" fmla="*/ 64 h 424"/>
                <a:gd name="T14" fmla="*/ 150 w 352"/>
                <a:gd name="T15" fmla="*/ 10 h 424"/>
                <a:gd name="T16" fmla="*/ 91 w 352"/>
                <a:gd name="T17" fmla="*/ 32 h 424"/>
                <a:gd name="T18" fmla="*/ 59 w 352"/>
                <a:gd name="T19" fmla="*/ 53 h 424"/>
                <a:gd name="T20" fmla="*/ 0 w 352"/>
                <a:gd name="T21" fmla="*/ 128 h 424"/>
                <a:gd name="T22" fmla="*/ 38 w 352"/>
                <a:gd name="T23" fmla="*/ 181 h 424"/>
                <a:gd name="T24" fmla="*/ 80 w 352"/>
                <a:gd name="T25" fmla="*/ 250 h 424"/>
                <a:gd name="T26" fmla="*/ 134 w 352"/>
                <a:gd name="T27" fmla="*/ 314 h 424"/>
                <a:gd name="T28" fmla="*/ 166 w 352"/>
                <a:gd name="T29" fmla="*/ 362 h 424"/>
                <a:gd name="T30" fmla="*/ 198 w 352"/>
                <a:gd name="T31" fmla="*/ 384 h 424"/>
                <a:gd name="T32" fmla="*/ 278 w 352"/>
                <a:gd name="T33" fmla="*/ 405 h 424"/>
                <a:gd name="T34" fmla="*/ 294 w 352"/>
                <a:gd name="T35" fmla="*/ 389 h 424"/>
                <a:gd name="T36" fmla="*/ 347 w 352"/>
                <a:gd name="T37" fmla="*/ 341 h 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2"/>
                <a:gd name="T58" fmla="*/ 0 h 424"/>
                <a:gd name="T59" fmla="*/ 352 w 352"/>
                <a:gd name="T60" fmla="*/ 424 h 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2" h="424">
                  <a:moveTo>
                    <a:pt x="262" y="400"/>
                  </a:moveTo>
                  <a:cubicBezTo>
                    <a:pt x="284" y="391"/>
                    <a:pt x="303" y="380"/>
                    <a:pt x="326" y="373"/>
                  </a:cubicBezTo>
                  <a:cubicBezTo>
                    <a:pt x="335" y="357"/>
                    <a:pt x="342" y="340"/>
                    <a:pt x="352" y="325"/>
                  </a:cubicBezTo>
                  <a:cubicBezTo>
                    <a:pt x="347" y="286"/>
                    <a:pt x="342" y="250"/>
                    <a:pt x="320" y="218"/>
                  </a:cubicBezTo>
                  <a:cubicBezTo>
                    <a:pt x="311" y="191"/>
                    <a:pt x="299" y="157"/>
                    <a:pt x="272" y="149"/>
                  </a:cubicBezTo>
                  <a:cubicBezTo>
                    <a:pt x="258" y="106"/>
                    <a:pt x="279" y="156"/>
                    <a:pt x="251" y="128"/>
                  </a:cubicBezTo>
                  <a:cubicBezTo>
                    <a:pt x="231" y="108"/>
                    <a:pt x="231" y="81"/>
                    <a:pt x="203" y="64"/>
                  </a:cubicBezTo>
                  <a:cubicBezTo>
                    <a:pt x="189" y="44"/>
                    <a:pt x="169" y="23"/>
                    <a:pt x="150" y="10"/>
                  </a:cubicBezTo>
                  <a:cubicBezTo>
                    <a:pt x="55" y="21"/>
                    <a:pt x="127" y="0"/>
                    <a:pt x="91" y="32"/>
                  </a:cubicBezTo>
                  <a:cubicBezTo>
                    <a:pt x="81" y="40"/>
                    <a:pt x="59" y="53"/>
                    <a:pt x="59" y="53"/>
                  </a:cubicBezTo>
                  <a:cubicBezTo>
                    <a:pt x="39" y="81"/>
                    <a:pt x="12" y="93"/>
                    <a:pt x="0" y="128"/>
                  </a:cubicBezTo>
                  <a:cubicBezTo>
                    <a:pt x="6" y="157"/>
                    <a:pt x="13" y="164"/>
                    <a:pt x="38" y="181"/>
                  </a:cubicBezTo>
                  <a:cubicBezTo>
                    <a:pt x="51" y="202"/>
                    <a:pt x="62" y="231"/>
                    <a:pt x="80" y="250"/>
                  </a:cubicBezTo>
                  <a:cubicBezTo>
                    <a:pt x="100" y="271"/>
                    <a:pt x="116" y="287"/>
                    <a:pt x="134" y="314"/>
                  </a:cubicBezTo>
                  <a:cubicBezTo>
                    <a:pt x="144" y="330"/>
                    <a:pt x="150" y="351"/>
                    <a:pt x="166" y="362"/>
                  </a:cubicBezTo>
                  <a:cubicBezTo>
                    <a:pt x="176" y="369"/>
                    <a:pt x="198" y="384"/>
                    <a:pt x="198" y="384"/>
                  </a:cubicBezTo>
                  <a:cubicBezTo>
                    <a:pt x="210" y="424"/>
                    <a:pt x="237" y="408"/>
                    <a:pt x="278" y="405"/>
                  </a:cubicBezTo>
                  <a:cubicBezTo>
                    <a:pt x="295" y="393"/>
                    <a:pt x="294" y="400"/>
                    <a:pt x="294" y="389"/>
                  </a:cubicBezTo>
                  <a:lnTo>
                    <a:pt x="347" y="341"/>
                  </a:lnTo>
                </a:path>
              </a:pathLst>
            </a:custGeom>
            <a:solidFill>
              <a:srgbClr val="FF0309">
                <a:alpha val="49019"/>
              </a:srgbClr>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9" name="Text Box 9"/>
            <p:cNvSpPr txBox="1">
              <a:spLocks noChangeArrowheads="1"/>
            </p:cNvSpPr>
            <p:nvPr/>
          </p:nvSpPr>
          <p:spPr bwMode="auto">
            <a:xfrm>
              <a:off x="2736" y="2443"/>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bg1"/>
                  </a:solidFill>
                  <a:latin typeface="Times New Roman"/>
                  <a:cs typeface="Times New Roman"/>
                </a:rPr>
                <a:t>8.5 (1861)</a:t>
              </a:r>
            </a:p>
          </p:txBody>
        </p:sp>
        <p:sp>
          <p:nvSpPr>
            <p:cNvPr id="10" name="Line 10"/>
            <p:cNvSpPr>
              <a:spLocks noChangeShapeType="1"/>
            </p:cNvSpPr>
            <p:nvPr/>
          </p:nvSpPr>
          <p:spPr bwMode="auto">
            <a:xfrm flipV="1">
              <a:off x="3360" y="2448"/>
              <a:ext cx="288" cy="96"/>
            </a:xfrm>
            <a:prstGeom prst="line">
              <a:avLst/>
            </a:prstGeom>
            <a:noFill/>
            <a:ln w="1587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11" name="Group 11"/>
          <p:cNvGrpSpPr>
            <a:grpSpLocks/>
          </p:cNvGrpSpPr>
          <p:nvPr/>
        </p:nvGrpSpPr>
        <p:grpSpPr bwMode="auto">
          <a:xfrm>
            <a:off x="4038600" y="1879600"/>
            <a:ext cx="1447800" cy="887413"/>
            <a:chOff x="2544" y="1184"/>
            <a:chExt cx="912" cy="559"/>
          </a:xfrm>
        </p:grpSpPr>
        <p:sp>
          <p:nvSpPr>
            <p:cNvPr id="12" name="Freeform 12"/>
            <p:cNvSpPr>
              <a:spLocks/>
            </p:cNvSpPr>
            <p:nvPr/>
          </p:nvSpPr>
          <p:spPr bwMode="auto">
            <a:xfrm>
              <a:off x="3014" y="1184"/>
              <a:ext cx="200" cy="256"/>
            </a:xfrm>
            <a:custGeom>
              <a:avLst/>
              <a:gdLst>
                <a:gd name="T0" fmla="*/ 154 w 200"/>
                <a:gd name="T1" fmla="*/ 256 h 256"/>
                <a:gd name="T2" fmla="*/ 63 w 200"/>
                <a:gd name="T3" fmla="*/ 240 h 256"/>
                <a:gd name="T4" fmla="*/ 53 w 200"/>
                <a:gd name="T5" fmla="*/ 224 h 256"/>
                <a:gd name="T6" fmla="*/ 37 w 200"/>
                <a:gd name="T7" fmla="*/ 219 h 256"/>
                <a:gd name="T8" fmla="*/ 21 w 200"/>
                <a:gd name="T9" fmla="*/ 171 h 256"/>
                <a:gd name="T10" fmla="*/ 15 w 200"/>
                <a:gd name="T11" fmla="*/ 27 h 256"/>
                <a:gd name="T12" fmla="*/ 90 w 200"/>
                <a:gd name="T13" fmla="*/ 0 h 256"/>
                <a:gd name="T14" fmla="*/ 159 w 200"/>
                <a:gd name="T15" fmla="*/ 69 h 256"/>
                <a:gd name="T16" fmla="*/ 181 w 200"/>
                <a:gd name="T17" fmla="*/ 192 h 256"/>
                <a:gd name="T18" fmla="*/ 175 w 200"/>
                <a:gd name="T19" fmla="*/ 256 h 256"/>
                <a:gd name="T20" fmla="*/ 154 w 200"/>
                <a:gd name="T21" fmla="*/ 256 h 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
                <a:gd name="T34" fmla="*/ 0 h 256"/>
                <a:gd name="T35" fmla="*/ 200 w 200"/>
                <a:gd name="T36" fmla="*/ 256 h 2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 h="256">
                  <a:moveTo>
                    <a:pt x="154" y="256"/>
                  </a:moveTo>
                  <a:cubicBezTo>
                    <a:pt x="124" y="246"/>
                    <a:pt x="92" y="249"/>
                    <a:pt x="63" y="240"/>
                  </a:cubicBezTo>
                  <a:cubicBezTo>
                    <a:pt x="57" y="238"/>
                    <a:pt x="57" y="227"/>
                    <a:pt x="53" y="224"/>
                  </a:cubicBezTo>
                  <a:cubicBezTo>
                    <a:pt x="48" y="220"/>
                    <a:pt x="42" y="220"/>
                    <a:pt x="37" y="219"/>
                  </a:cubicBezTo>
                  <a:cubicBezTo>
                    <a:pt x="31" y="203"/>
                    <a:pt x="21" y="171"/>
                    <a:pt x="21" y="171"/>
                  </a:cubicBezTo>
                  <a:cubicBezTo>
                    <a:pt x="18" y="144"/>
                    <a:pt x="0" y="59"/>
                    <a:pt x="15" y="27"/>
                  </a:cubicBezTo>
                  <a:cubicBezTo>
                    <a:pt x="16" y="22"/>
                    <a:pt x="80" y="2"/>
                    <a:pt x="90" y="0"/>
                  </a:cubicBezTo>
                  <a:cubicBezTo>
                    <a:pt x="137" y="16"/>
                    <a:pt x="134" y="30"/>
                    <a:pt x="159" y="69"/>
                  </a:cubicBezTo>
                  <a:cubicBezTo>
                    <a:pt x="163" y="110"/>
                    <a:pt x="166" y="152"/>
                    <a:pt x="181" y="192"/>
                  </a:cubicBezTo>
                  <a:cubicBezTo>
                    <a:pt x="185" y="225"/>
                    <a:pt x="200" y="238"/>
                    <a:pt x="175" y="256"/>
                  </a:cubicBezTo>
                  <a:cubicBezTo>
                    <a:pt x="132" y="250"/>
                    <a:pt x="126" y="247"/>
                    <a:pt x="154" y="256"/>
                  </a:cubicBezTo>
                  <a:close/>
                </a:path>
              </a:pathLst>
            </a:custGeom>
            <a:solidFill>
              <a:srgbClr val="FF0309">
                <a:alpha val="50195"/>
              </a:srgbClr>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13" name="Text Box 13"/>
            <p:cNvSpPr txBox="1">
              <a:spLocks noChangeArrowheads="1"/>
            </p:cNvSpPr>
            <p:nvPr/>
          </p:nvSpPr>
          <p:spPr bwMode="auto">
            <a:xfrm>
              <a:off x="2544" y="1531"/>
              <a:ext cx="912"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bg1"/>
                  </a:solidFill>
                  <a:latin typeface="Times New Roman"/>
                  <a:cs typeface="Times New Roman"/>
                </a:rPr>
                <a:t>7.9 (1881)</a:t>
              </a:r>
            </a:p>
          </p:txBody>
        </p:sp>
        <p:sp>
          <p:nvSpPr>
            <p:cNvPr id="14" name="Line 14"/>
            <p:cNvSpPr>
              <a:spLocks noChangeShapeType="1"/>
            </p:cNvSpPr>
            <p:nvPr/>
          </p:nvSpPr>
          <p:spPr bwMode="auto">
            <a:xfrm flipV="1">
              <a:off x="2976" y="1392"/>
              <a:ext cx="144" cy="144"/>
            </a:xfrm>
            <a:prstGeom prst="line">
              <a:avLst/>
            </a:prstGeom>
            <a:noFill/>
            <a:ln w="1587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15" name="Group 15"/>
          <p:cNvGrpSpPr>
            <a:grpSpLocks/>
          </p:cNvGrpSpPr>
          <p:nvPr/>
        </p:nvGrpSpPr>
        <p:grpSpPr bwMode="auto">
          <a:xfrm>
            <a:off x="4953000" y="4419600"/>
            <a:ext cx="1371600" cy="481013"/>
            <a:chOff x="3120" y="2736"/>
            <a:chExt cx="864" cy="303"/>
          </a:xfrm>
        </p:grpSpPr>
        <p:sp>
          <p:nvSpPr>
            <p:cNvPr id="16" name="Oval 16"/>
            <p:cNvSpPr>
              <a:spLocks noChangeArrowheads="1"/>
            </p:cNvSpPr>
            <p:nvPr/>
          </p:nvSpPr>
          <p:spPr bwMode="auto">
            <a:xfrm>
              <a:off x="3936" y="2736"/>
              <a:ext cx="48" cy="48"/>
            </a:xfrm>
            <a:prstGeom prst="ellipse">
              <a:avLst/>
            </a:prstGeom>
            <a:solidFill>
              <a:srgbClr val="FF0309"/>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grpSp>
          <p:nvGrpSpPr>
            <p:cNvPr id="17" name="Group 17"/>
            <p:cNvGrpSpPr>
              <a:grpSpLocks/>
            </p:cNvGrpSpPr>
            <p:nvPr/>
          </p:nvGrpSpPr>
          <p:grpSpPr bwMode="auto">
            <a:xfrm>
              <a:off x="3120" y="2784"/>
              <a:ext cx="802" cy="255"/>
              <a:chOff x="3470" y="3312"/>
              <a:chExt cx="802" cy="255"/>
            </a:xfrm>
          </p:grpSpPr>
          <p:sp>
            <p:nvSpPr>
              <p:cNvPr id="18" name="Text Box 18"/>
              <p:cNvSpPr txBox="1">
                <a:spLocks noChangeArrowheads="1"/>
              </p:cNvSpPr>
              <p:nvPr/>
            </p:nvSpPr>
            <p:spPr bwMode="auto">
              <a:xfrm>
                <a:off x="3470" y="3355"/>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bg1"/>
                    </a:solidFill>
                    <a:latin typeface="Times New Roman"/>
                    <a:cs typeface="Times New Roman"/>
                  </a:rPr>
                  <a:t>7.7 (1935)</a:t>
                </a:r>
              </a:p>
            </p:txBody>
          </p:sp>
          <p:sp>
            <p:nvSpPr>
              <p:cNvPr id="19" name="Line 19"/>
              <p:cNvSpPr>
                <a:spLocks noChangeShapeType="1"/>
              </p:cNvSpPr>
              <p:nvPr/>
            </p:nvSpPr>
            <p:spPr bwMode="auto">
              <a:xfrm flipV="1">
                <a:off x="4080" y="3312"/>
                <a:ext cx="192" cy="144"/>
              </a:xfrm>
              <a:prstGeom prst="line">
                <a:avLst/>
              </a:prstGeom>
              <a:noFill/>
              <a:ln w="1587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grpSp>
        <p:nvGrpSpPr>
          <p:cNvPr id="20" name="Group 20"/>
          <p:cNvGrpSpPr>
            <a:grpSpLocks/>
          </p:cNvGrpSpPr>
          <p:nvPr/>
        </p:nvGrpSpPr>
        <p:grpSpPr bwMode="auto">
          <a:xfrm>
            <a:off x="4038600" y="381000"/>
            <a:ext cx="1120775" cy="1244600"/>
            <a:chOff x="2544" y="240"/>
            <a:chExt cx="706" cy="784"/>
          </a:xfrm>
        </p:grpSpPr>
        <p:sp>
          <p:nvSpPr>
            <p:cNvPr id="21" name="Freeform 21"/>
            <p:cNvSpPr>
              <a:spLocks/>
            </p:cNvSpPr>
            <p:nvPr/>
          </p:nvSpPr>
          <p:spPr bwMode="auto">
            <a:xfrm>
              <a:off x="2912" y="739"/>
              <a:ext cx="212" cy="285"/>
            </a:xfrm>
            <a:custGeom>
              <a:avLst/>
              <a:gdLst>
                <a:gd name="T0" fmla="*/ 59 w 212"/>
                <a:gd name="T1" fmla="*/ 0 h 285"/>
                <a:gd name="T2" fmla="*/ 37 w 212"/>
                <a:gd name="T3" fmla="*/ 77 h 285"/>
                <a:gd name="T4" fmla="*/ 0 w 212"/>
                <a:gd name="T5" fmla="*/ 240 h 285"/>
                <a:gd name="T6" fmla="*/ 43 w 212"/>
                <a:gd name="T7" fmla="*/ 277 h 285"/>
                <a:gd name="T8" fmla="*/ 67 w 212"/>
                <a:gd name="T9" fmla="*/ 285 h 285"/>
                <a:gd name="T10" fmla="*/ 115 w 212"/>
                <a:gd name="T11" fmla="*/ 280 h 285"/>
                <a:gd name="T12" fmla="*/ 141 w 212"/>
                <a:gd name="T13" fmla="*/ 274 h 285"/>
                <a:gd name="T14" fmla="*/ 165 w 212"/>
                <a:gd name="T15" fmla="*/ 229 h 285"/>
                <a:gd name="T16" fmla="*/ 187 w 212"/>
                <a:gd name="T17" fmla="*/ 117 h 285"/>
                <a:gd name="T18" fmla="*/ 144 w 212"/>
                <a:gd name="T19" fmla="*/ 5 h 285"/>
                <a:gd name="T20" fmla="*/ 59 w 212"/>
                <a:gd name="T21" fmla="*/ 0 h 2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285"/>
                <a:gd name="T35" fmla="*/ 212 w 212"/>
                <a:gd name="T36" fmla="*/ 285 h 2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285">
                  <a:moveTo>
                    <a:pt x="59" y="0"/>
                  </a:moveTo>
                  <a:cubicBezTo>
                    <a:pt x="57" y="28"/>
                    <a:pt x="60" y="57"/>
                    <a:pt x="37" y="77"/>
                  </a:cubicBezTo>
                  <a:cubicBezTo>
                    <a:pt x="32" y="134"/>
                    <a:pt x="14" y="184"/>
                    <a:pt x="0" y="240"/>
                  </a:cubicBezTo>
                  <a:cubicBezTo>
                    <a:pt x="7" y="272"/>
                    <a:pt x="10" y="271"/>
                    <a:pt x="43" y="277"/>
                  </a:cubicBezTo>
                  <a:cubicBezTo>
                    <a:pt x="50" y="279"/>
                    <a:pt x="59" y="282"/>
                    <a:pt x="67" y="285"/>
                  </a:cubicBezTo>
                  <a:cubicBezTo>
                    <a:pt x="88" y="283"/>
                    <a:pt x="97" y="283"/>
                    <a:pt x="115" y="280"/>
                  </a:cubicBezTo>
                  <a:cubicBezTo>
                    <a:pt x="123" y="278"/>
                    <a:pt x="141" y="274"/>
                    <a:pt x="141" y="274"/>
                  </a:cubicBezTo>
                  <a:cubicBezTo>
                    <a:pt x="154" y="262"/>
                    <a:pt x="157" y="244"/>
                    <a:pt x="165" y="229"/>
                  </a:cubicBezTo>
                  <a:cubicBezTo>
                    <a:pt x="169" y="163"/>
                    <a:pt x="158" y="154"/>
                    <a:pt x="187" y="117"/>
                  </a:cubicBezTo>
                  <a:cubicBezTo>
                    <a:pt x="212" y="34"/>
                    <a:pt x="209" y="11"/>
                    <a:pt x="144" y="5"/>
                  </a:cubicBezTo>
                  <a:cubicBezTo>
                    <a:pt x="123" y="0"/>
                    <a:pt x="32" y="8"/>
                    <a:pt x="59" y="0"/>
                  </a:cubicBezTo>
                  <a:close/>
                </a:path>
              </a:pathLst>
            </a:custGeom>
            <a:solidFill>
              <a:srgbClr val="FF0309">
                <a:alpha val="50195"/>
              </a:srgbClr>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22" name="Text Box 22"/>
            <p:cNvSpPr txBox="1">
              <a:spLocks noChangeArrowheads="1"/>
            </p:cNvSpPr>
            <p:nvPr/>
          </p:nvSpPr>
          <p:spPr bwMode="auto">
            <a:xfrm>
              <a:off x="2544" y="240"/>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solidFill>
                    <a:schemeClr val="bg1"/>
                  </a:solidFill>
                  <a:latin typeface="Times New Roman"/>
                  <a:cs typeface="Times New Roman"/>
                </a:rPr>
                <a:t>8.1 (1941)</a:t>
              </a:r>
            </a:p>
          </p:txBody>
        </p:sp>
        <p:sp>
          <p:nvSpPr>
            <p:cNvPr id="23" name="Line 23"/>
            <p:cNvSpPr>
              <a:spLocks noChangeShapeType="1"/>
            </p:cNvSpPr>
            <p:nvPr/>
          </p:nvSpPr>
          <p:spPr bwMode="auto">
            <a:xfrm>
              <a:off x="2880" y="480"/>
              <a:ext cx="144" cy="336"/>
            </a:xfrm>
            <a:prstGeom prst="line">
              <a:avLst/>
            </a:prstGeom>
            <a:noFill/>
            <a:ln w="1587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24" name="Group 24"/>
          <p:cNvGrpSpPr>
            <a:grpSpLocks/>
          </p:cNvGrpSpPr>
          <p:nvPr/>
        </p:nvGrpSpPr>
        <p:grpSpPr bwMode="auto">
          <a:xfrm>
            <a:off x="6400800" y="4343400"/>
            <a:ext cx="1425575" cy="336550"/>
            <a:chOff x="4032" y="2736"/>
            <a:chExt cx="898" cy="212"/>
          </a:xfrm>
        </p:grpSpPr>
        <p:sp>
          <p:nvSpPr>
            <p:cNvPr id="25" name="Oval 25"/>
            <p:cNvSpPr>
              <a:spLocks noChangeArrowheads="1"/>
            </p:cNvSpPr>
            <p:nvPr/>
          </p:nvSpPr>
          <p:spPr bwMode="auto">
            <a:xfrm>
              <a:off x="4032" y="2736"/>
              <a:ext cx="48" cy="48"/>
            </a:xfrm>
            <a:prstGeom prst="ellipse">
              <a:avLst/>
            </a:prstGeom>
            <a:solidFill>
              <a:srgbClr val="FF0309"/>
            </a:solidFill>
            <a:ln w="9525">
              <a:noFill/>
              <a:round/>
              <a:headEnd/>
              <a:tailEnd/>
            </a:ln>
          </p:spPr>
          <p:txBody>
            <a:bodyPr wrap="none" anchor="ctr">
              <a:prstTxWarp prst="textNoShape">
                <a:avLst/>
              </a:prstTxWarp>
            </a:bodyPr>
            <a:lstStyle/>
            <a:p>
              <a:endParaRPr lang="en-US">
                <a:latin typeface="Times New Roman"/>
                <a:cs typeface="Times New Roman"/>
              </a:endParaRPr>
            </a:p>
          </p:txBody>
        </p:sp>
        <p:sp>
          <p:nvSpPr>
            <p:cNvPr id="26" name="Text Box 26"/>
            <p:cNvSpPr txBox="1">
              <a:spLocks noChangeArrowheads="1"/>
            </p:cNvSpPr>
            <p:nvPr/>
          </p:nvSpPr>
          <p:spPr bwMode="auto">
            <a:xfrm>
              <a:off x="4224" y="2736"/>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bg1"/>
                  </a:solidFill>
                  <a:latin typeface="Times New Roman"/>
                  <a:cs typeface="Times New Roman"/>
                </a:rPr>
                <a:t>7.1 (1946)</a:t>
              </a:r>
            </a:p>
          </p:txBody>
        </p:sp>
        <p:sp>
          <p:nvSpPr>
            <p:cNvPr id="27" name="Line 27"/>
            <p:cNvSpPr>
              <a:spLocks noChangeShapeType="1"/>
            </p:cNvSpPr>
            <p:nvPr/>
          </p:nvSpPr>
          <p:spPr bwMode="auto">
            <a:xfrm>
              <a:off x="4080" y="2784"/>
              <a:ext cx="144" cy="48"/>
            </a:xfrm>
            <a:prstGeom prst="line">
              <a:avLst/>
            </a:prstGeom>
            <a:noFill/>
            <a:ln w="1587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28" name="Group 28"/>
          <p:cNvGrpSpPr>
            <a:grpSpLocks/>
          </p:cNvGrpSpPr>
          <p:nvPr/>
        </p:nvGrpSpPr>
        <p:grpSpPr bwMode="auto">
          <a:xfrm>
            <a:off x="6248400" y="3962400"/>
            <a:ext cx="1577975" cy="336550"/>
            <a:chOff x="3936" y="2496"/>
            <a:chExt cx="994" cy="212"/>
          </a:xfrm>
        </p:grpSpPr>
        <p:sp>
          <p:nvSpPr>
            <p:cNvPr id="29" name="Oval 29"/>
            <p:cNvSpPr>
              <a:spLocks noChangeArrowheads="1"/>
            </p:cNvSpPr>
            <p:nvPr/>
          </p:nvSpPr>
          <p:spPr bwMode="auto">
            <a:xfrm>
              <a:off x="3936" y="2640"/>
              <a:ext cx="48" cy="48"/>
            </a:xfrm>
            <a:prstGeom prst="ellipse">
              <a:avLst/>
            </a:prstGeom>
            <a:solidFill>
              <a:srgbClr val="FF0309"/>
            </a:solidFill>
            <a:ln w="9525">
              <a:noFill/>
              <a:round/>
              <a:headEnd/>
              <a:tailEnd/>
            </a:ln>
          </p:spPr>
          <p:txBody>
            <a:bodyPr wrap="none" anchor="ctr">
              <a:prstTxWarp prst="textNoShape">
                <a:avLst/>
              </a:prstTxWarp>
            </a:bodyPr>
            <a:lstStyle/>
            <a:p>
              <a:endParaRPr lang="en-US">
                <a:latin typeface="Times New Roman"/>
                <a:cs typeface="Times New Roman"/>
              </a:endParaRPr>
            </a:p>
          </p:txBody>
        </p:sp>
        <p:sp>
          <p:nvSpPr>
            <p:cNvPr id="30" name="Text Box 30"/>
            <p:cNvSpPr txBox="1">
              <a:spLocks noChangeArrowheads="1"/>
            </p:cNvSpPr>
            <p:nvPr/>
          </p:nvSpPr>
          <p:spPr bwMode="auto">
            <a:xfrm>
              <a:off x="4224" y="2496"/>
              <a:ext cx="706" cy="212"/>
            </a:xfrm>
            <a:prstGeom prst="rect">
              <a:avLst/>
            </a:prstGeom>
            <a:noFill/>
            <a:ln w="9525">
              <a:noFill/>
              <a:miter lim="800000"/>
              <a:headEnd/>
              <a:tailEnd/>
            </a:ln>
          </p:spPr>
          <p:txBody>
            <a:bodyPr>
              <a:prstTxWarp prst="textNoShape">
                <a:avLst/>
              </a:prstTxWarp>
              <a:spAutoFit/>
            </a:bodyPr>
            <a:lstStyle/>
            <a:p>
              <a:r>
                <a:rPr lang="en-US" sz="1600">
                  <a:solidFill>
                    <a:schemeClr val="bg1"/>
                  </a:solidFill>
                  <a:latin typeface="Times New Roman"/>
                  <a:cs typeface="Times New Roman"/>
                </a:rPr>
                <a:t>7.1 (1971)</a:t>
              </a:r>
            </a:p>
          </p:txBody>
        </p:sp>
        <p:sp>
          <p:nvSpPr>
            <p:cNvPr id="31" name="Line 31"/>
            <p:cNvSpPr>
              <a:spLocks noChangeShapeType="1"/>
            </p:cNvSpPr>
            <p:nvPr/>
          </p:nvSpPr>
          <p:spPr bwMode="auto">
            <a:xfrm flipV="1">
              <a:off x="3984" y="2592"/>
              <a:ext cx="240" cy="48"/>
            </a:xfrm>
            <a:prstGeom prst="line">
              <a:avLst/>
            </a:prstGeom>
            <a:noFill/>
            <a:ln w="1587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32" name="Group 32"/>
          <p:cNvGrpSpPr>
            <a:grpSpLocks/>
          </p:cNvGrpSpPr>
          <p:nvPr/>
        </p:nvGrpSpPr>
        <p:grpSpPr bwMode="auto">
          <a:xfrm>
            <a:off x="4953000" y="4267200"/>
            <a:ext cx="1295400" cy="336550"/>
            <a:chOff x="3120" y="2688"/>
            <a:chExt cx="816" cy="212"/>
          </a:xfrm>
        </p:grpSpPr>
        <p:sp>
          <p:nvSpPr>
            <p:cNvPr id="33" name="Oval 33"/>
            <p:cNvSpPr>
              <a:spLocks noChangeArrowheads="1"/>
            </p:cNvSpPr>
            <p:nvPr/>
          </p:nvSpPr>
          <p:spPr bwMode="auto">
            <a:xfrm>
              <a:off x="3888" y="2688"/>
              <a:ext cx="48" cy="48"/>
            </a:xfrm>
            <a:prstGeom prst="ellipse">
              <a:avLst/>
            </a:prstGeom>
            <a:solidFill>
              <a:srgbClr val="FF0309"/>
            </a:solidFill>
            <a:ln w="9525">
              <a:noFill/>
              <a:round/>
              <a:headEnd/>
              <a:tailEnd/>
            </a:ln>
          </p:spPr>
          <p:txBody>
            <a:bodyPr wrap="none" anchor="ctr">
              <a:prstTxWarp prst="textNoShape">
                <a:avLst/>
              </a:prstTxWarp>
            </a:bodyPr>
            <a:lstStyle/>
            <a:p>
              <a:endParaRPr lang="en-US">
                <a:latin typeface="Times New Roman"/>
                <a:cs typeface="Times New Roman"/>
              </a:endParaRPr>
            </a:p>
          </p:txBody>
        </p:sp>
        <p:sp>
          <p:nvSpPr>
            <p:cNvPr id="34" name="Text Box 34"/>
            <p:cNvSpPr txBox="1">
              <a:spLocks noChangeArrowheads="1"/>
            </p:cNvSpPr>
            <p:nvPr/>
          </p:nvSpPr>
          <p:spPr bwMode="auto">
            <a:xfrm>
              <a:off x="3120" y="2688"/>
              <a:ext cx="706" cy="212"/>
            </a:xfrm>
            <a:prstGeom prst="rect">
              <a:avLst/>
            </a:prstGeom>
            <a:noFill/>
            <a:ln w="9525">
              <a:noFill/>
              <a:miter lim="800000"/>
              <a:headEnd/>
              <a:tailEnd/>
            </a:ln>
          </p:spPr>
          <p:txBody>
            <a:bodyPr>
              <a:prstTxWarp prst="textNoShape">
                <a:avLst/>
              </a:prstTxWarp>
              <a:spAutoFit/>
            </a:bodyPr>
            <a:lstStyle/>
            <a:p>
              <a:r>
                <a:rPr lang="en-US" sz="1600">
                  <a:solidFill>
                    <a:schemeClr val="bg1"/>
                  </a:solidFill>
                  <a:latin typeface="Times New Roman"/>
                  <a:cs typeface="Times New Roman"/>
                </a:rPr>
                <a:t>7.1 (1984)</a:t>
              </a:r>
            </a:p>
          </p:txBody>
        </p:sp>
        <p:sp>
          <p:nvSpPr>
            <p:cNvPr id="35" name="Line 35"/>
            <p:cNvSpPr>
              <a:spLocks noChangeShapeType="1"/>
            </p:cNvSpPr>
            <p:nvPr/>
          </p:nvSpPr>
          <p:spPr bwMode="auto">
            <a:xfrm flipV="1">
              <a:off x="3744" y="2736"/>
              <a:ext cx="144" cy="48"/>
            </a:xfrm>
            <a:prstGeom prst="line">
              <a:avLst/>
            </a:prstGeom>
            <a:noFill/>
            <a:ln w="1587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36" name="Group 44"/>
          <p:cNvGrpSpPr>
            <a:grpSpLocks/>
          </p:cNvGrpSpPr>
          <p:nvPr/>
        </p:nvGrpSpPr>
        <p:grpSpPr bwMode="auto">
          <a:xfrm>
            <a:off x="8023225" y="4648200"/>
            <a:ext cx="1120775" cy="1143000"/>
            <a:chOff x="5054" y="2928"/>
            <a:chExt cx="706" cy="720"/>
          </a:xfrm>
        </p:grpSpPr>
        <p:sp>
          <p:nvSpPr>
            <p:cNvPr id="41" name="AutoShape 45"/>
            <p:cNvSpPr>
              <a:spLocks noChangeArrowheads="1"/>
            </p:cNvSpPr>
            <p:nvPr/>
          </p:nvSpPr>
          <p:spPr bwMode="auto">
            <a:xfrm>
              <a:off x="5088" y="3600"/>
              <a:ext cx="96" cy="48"/>
            </a:xfrm>
            <a:prstGeom prst="triangle">
              <a:avLst>
                <a:gd name="adj" fmla="val 50000"/>
              </a:avLst>
            </a:prstGeom>
            <a:solidFill>
              <a:srgbClr val="FF0309"/>
            </a:solidFill>
            <a:ln w="9525">
              <a:solidFill>
                <a:schemeClr val="tx1"/>
              </a:solidFill>
              <a:miter lim="800000"/>
              <a:headEnd/>
              <a:tailEnd/>
            </a:ln>
          </p:spPr>
          <p:txBody>
            <a:bodyPr wrap="none" anchor="ctr">
              <a:prstTxWarp prst="textNoShape">
                <a:avLst/>
              </a:prstTxWarp>
            </a:bodyPr>
            <a:lstStyle/>
            <a:p>
              <a:endParaRPr lang="en-US">
                <a:latin typeface="Times New Roman"/>
                <a:cs typeface="Times New Roman"/>
              </a:endParaRPr>
            </a:p>
          </p:txBody>
        </p:sp>
        <p:sp>
          <p:nvSpPr>
            <p:cNvPr id="42" name="Text Box 46"/>
            <p:cNvSpPr txBox="1">
              <a:spLocks noChangeArrowheads="1"/>
            </p:cNvSpPr>
            <p:nvPr/>
          </p:nvSpPr>
          <p:spPr bwMode="auto">
            <a:xfrm>
              <a:off x="5054" y="2928"/>
              <a:ext cx="706" cy="366"/>
            </a:xfrm>
            <a:prstGeom prst="rect">
              <a:avLst/>
            </a:prstGeom>
            <a:noFill/>
            <a:ln w="9525">
              <a:noFill/>
              <a:miter lim="800000"/>
              <a:headEnd/>
              <a:tailEnd/>
            </a:ln>
          </p:spPr>
          <p:txBody>
            <a:bodyPr>
              <a:prstTxWarp prst="textNoShape">
                <a:avLst/>
              </a:prstTxWarp>
              <a:spAutoFit/>
            </a:bodyPr>
            <a:lstStyle/>
            <a:p>
              <a:r>
                <a:rPr lang="en-US" sz="1600">
                  <a:solidFill>
                    <a:schemeClr val="bg1"/>
                  </a:solidFill>
                  <a:latin typeface="Times New Roman"/>
                  <a:cs typeface="Times New Roman"/>
                </a:rPr>
                <a:t>Krakatau 1883</a:t>
              </a:r>
            </a:p>
          </p:txBody>
        </p:sp>
        <p:sp>
          <p:nvSpPr>
            <p:cNvPr id="43" name="Line 47"/>
            <p:cNvSpPr>
              <a:spLocks noChangeShapeType="1"/>
            </p:cNvSpPr>
            <p:nvPr/>
          </p:nvSpPr>
          <p:spPr bwMode="auto">
            <a:xfrm flipV="1">
              <a:off x="5136" y="3264"/>
              <a:ext cx="96" cy="336"/>
            </a:xfrm>
            <a:prstGeom prst="line">
              <a:avLst/>
            </a:prstGeom>
            <a:noFill/>
            <a:ln w="1587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37" name="Group 48"/>
          <p:cNvGrpSpPr>
            <a:grpSpLocks/>
          </p:cNvGrpSpPr>
          <p:nvPr/>
        </p:nvGrpSpPr>
        <p:grpSpPr bwMode="auto">
          <a:xfrm>
            <a:off x="4572000" y="762000"/>
            <a:ext cx="2895600" cy="2938463"/>
            <a:chOff x="2880" y="480"/>
            <a:chExt cx="1824" cy="1851"/>
          </a:xfrm>
        </p:grpSpPr>
        <p:sp>
          <p:nvSpPr>
            <p:cNvPr id="45" name="Freeform 49"/>
            <p:cNvSpPr>
              <a:spLocks/>
            </p:cNvSpPr>
            <p:nvPr/>
          </p:nvSpPr>
          <p:spPr bwMode="auto">
            <a:xfrm>
              <a:off x="2880" y="480"/>
              <a:ext cx="764" cy="1851"/>
            </a:xfrm>
            <a:custGeom>
              <a:avLst/>
              <a:gdLst>
                <a:gd name="T0" fmla="*/ 736 w 764"/>
                <a:gd name="T1" fmla="*/ 1765 h 1851"/>
                <a:gd name="T2" fmla="*/ 715 w 764"/>
                <a:gd name="T3" fmla="*/ 1787 h 1851"/>
                <a:gd name="T4" fmla="*/ 592 w 764"/>
                <a:gd name="T5" fmla="*/ 1851 h 1851"/>
                <a:gd name="T6" fmla="*/ 496 w 764"/>
                <a:gd name="T7" fmla="*/ 1787 h 1851"/>
                <a:gd name="T8" fmla="*/ 427 w 764"/>
                <a:gd name="T9" fmla="*/ 1760 h 1851"/>
                <a:gd name="T10" fmla="*/ 331 w 764"/>
                <a:gd name="T11" fmla="*/ 1680 h 1851"/>
                <a:gd name="T12" fmla="*/ 293 w 764"/>
                <a:gd name="T13" fmla="*/ 1616 h 1851"/>
                <a:gd name="T14" fmla="*/ 251 w 764"/>
                <a:gd name="T15" fmla="*/ 1536 h 1851"/>
                <a:gd name="T16" fmla="*/ 160 w 764"/>
                <a:gd name="T17" fmla="*/ 1136 h 1851"/>
                <a:gd name="T18" fmla="*/ 117 w 764"/>
                <a:gd name="T19" fmla="*/ 1056 h 1851"/>
                <a:gd name="T20" fmla="*/ 69 w 764"/>
                <a:gd name="T21" fmla="*/ 939 h 1851"/>
                <a:gd name="T22" fmla="*/ 0 w 764"/>
                <a:gd name="T23" fmla="*/ 731 h 1851"/>
                <a:gd name="T24" fmla="*/ 27 w 764"/>
                <a:gd name="T25" fmla="*/ 464 h 1851"/>
                <a:gd name="T26" fmla="*/ 96 w 764"/>
                <a:gd name="T27" fmla="*/ 171 h 1851"/>
                <a:gd name="T28" fmla="*/ 149 w 764"/>
                <a:gd name="T29" fmla="*/ 85 h 1851"/>
                <a:gd name="T30" fmla="*/ 176 w 764"/>
                <a:gd name="T31" fmla="*/ 43 h 1851"/>
                <a:gd name="T32" fmla="*/ 416 w 764"/>
                <a:gd name="T33" fmla="*/ 75 h 1851"/>
                <a:gd name="T34" fmla="*/ 421 w 764"/>
                <a:gd name="T35" fmla="*/ 139 h 1851"/>
                <a:gd name="T36" fmla="*/ 368 w 764"/>
                <a:gd name="T37" fmla="*/ 245 h 1851"/>
                <a:gd name="T38" fmla="*/ 320 w 764"/>
                <a:gd name="T39" fmla="*/ 293 h 1851"/>
                <a:gd name="T40" fmla="*/ 277 w 764"/>
                <a:gd name="T41" fmla="*/ 427 h 1851"/>
                <a:gd name="T42" fmla="*/ 299 w 764"/>
                <a:gd name="T43" fmla="*/ 672 h 1851"/>
                <a:gd name="T44" fmla="*/ 384 w 764"/>
                <a:gd name="T45" fmla="*/ 1067 h 1851"/>
                <a:gd name="T46" fmla="*/ 453 w 764"/>
                <a:gd name="T47" fmla="*/ 1360 h 1851"/>
                <a:gd name="T48" fmla="*/ 512 w 764"/>
                <a:gd name="T49" fmla="*/ 1461 h 1851"/>
                <a:gd name="T50" fmla="*/ 549 w 764"/>
                <a:gd name="T51" fmla="*/ 1499 h 1851"/>
                <a:gd name="T52" fmla="*/ 603 w 764"/>
                <a:gd name="T53" fmla="*/ 1568 h 1851"/>
                <a:gd name="T54" fmla="*/ 635 w 764"/>
                <a:gd name="T55" fmla="*/ 1611 h 1851"/>
                <a:gd name="T56" fmla="*/ 699 w 764"/>
                <a:gd name="T57" fmla="*/ 1659 h 1851"/>
                <a:gd name="T58" fmla="*/ 725 w 764"/>
                <a:gd name="T59" fmla="*/ 1680 h 1851"/>
                <a:gd name="T60" fmla="*/ 752 w 764"/>
                <a:gd name="T61" fmla="*/ 1749 h 1851"/>
                <a:gd name="T62" fmla="*/ 752 w 764"/>
                <a:gd name="T63" fmla="*/ 1755 h 18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4"/>
                <a:gd name="T97" fmla="*/ 0 h 1851"/>
                <a:gd name="T98" fmla="*/ 764 w 764"/>
                <a:gd name="T99" fmla="*/ 1851 h 18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4" h="1851">
                  <a:moveTo>
                    <a:pt x="752" y="1755"/>
                  </a:moveTo>
                  <a:cubicBezTo>
                    <a:pt x="746" y="1758"/>
                    <a:pt x="739" y="1760"/>
                    <a:pt x="736" y="1765"/>
                  </a:cubicBezTo>
                  <a:cubicBezTo>
                    <a:pt x="732" y="1769"/>
                    <a:pt x="734" y="1776"/>
                    <a:pt x="731" y="1781"/>
                  </a:cubicBezTo>
                  <a:cubicBezTo>
                    <a:pt x="727" y="1785"/>
                    <a:pt x="719" y="1784"/>
                    <a:pt x="715" y="1787"/>
                  </a:cubicBezTo>
                  <a:cubicBezTo>
                    <a:pt x="703" y="1793"/>
                    <a:pt x="683" y="1808"/>
                    <a:pt x="683" y="1808"/>
                  </a:cubicBezTo>
                  <a:cubicBezTo>
                    <a:pt x="666" y="1832"/>
                    <a:pt x="620" y="1842"/>
                    <a:pt x="592" y="1851"/>
                  </a:cubicBezTo>
                  <a:cubicBezTo>
                    <a:pt x="520" y="1842"/>
                    <a:pt x="547" y="1840"/>
                    <a:pt x="501" y="1808"/>
                  </a:cubicBezTo>
                  <a:cubicBezTo>
                    <a:pt x="499" y="1801"/>
                    <a:pt x="500" y="1792"/>
                    <a:pt x="496" y="1787"/>
                  </a:cubicBezTo>
                  <a:cubicBezTo>
                    <a:pt x="490" y="1781"/>
                    <a:pt x="481" y="1783"/>
                    <a:pt x="475" y="1781"/>
                  </a:cubicBezTo>
                  <a:cubicBezTo>
                    <a:pt x="458" y="1773"/>
                    <a:pt x="444" y="1765"/>
                    <a:pt x="427" y="1760"/>
                  </a:cubicBezTo>
                  <a:cubicBezTo>
                    <a:pt x="392" y="1737"/>
                    <a:pt x="376" y="1725"/>
                    <a:pt x="347" y="1696"/>
                  </a:cubicBezTo>
                  <a:cubicBezTo>
                    <a:pt x="341" y="1690"/>
                    <a:pt x="331" y="1680"/>
                    <a:pt x="331" y="1680"/>
                  </a:cubicBezTo>
                  <a:cubicBezTo>
                    <a:pt x="315" y="1639"/>
                    <a:pt x="337" y="1688"/>
                    <a:pt x="309" y="1653"/>
                  </a:cubicBezTo>
                  <a:cubicBezTo>
                    <a:pt x="297" y="1638"/>
                    <a:pt x="301" y="1630"/>
                    <a:pt x="293" y="1616"/>
                  </a:cubicBezTo>
                  <a:cubicBezTo>
                    <a:pt x="286" y="1604"/>
                    <a:pt x="272" y="1584"/>
                    <a:pt x="272" y="1584"/>
                  </a:cubicBezTo>
                  <a:cubicBezTo>
                    <a:pt x="266" y="1566"/>
                    <a:pt x="256" y="1553"/>
                    <a:pt x="251" y="1536"/>
                  </a:cubicBezTo>
                  <a:cubicBezTo>
                    <a:pt x="242" y="1472"/>
                    <a:pt x="223" y="1411"/>
                    <a:pt x="213" y="1349"/>
                  </a:cubicBezTo>
                  <a:cubicBezTo>
                    <a:pt x="200" y="1270"/>
                    <a:pt x="206" y="1203"/>
                    <a:pt x="160" y="1136"/>
                  </a:cubicBezTo>
                  <a:cubicBezTo>
                    <a:pt x="151" y="1109"/>
                    <a:pt x="144" y="1096"/>
                    <a:pt x="128" y="1072"/>
                  </a:cubicBezTo>
                  <a:cubicBezTo>
                    <a:pt x="124" y="1066"/>
                    <a:pt x="117" y="1056"/>
                    <a:pt x="117" y="1056"/>
                  </a:cubicBezTo>
                  <a:cubicBezTo>
                    <a:pt x="111" y="1033"/>
                    <a:pt x="102" y="1021"/>
                    <a:pt x="91" y="1003"/>
                  </a:cubicBezTo>
                  <a:cubicBezTo>
                    <a:pt x="85" y="978"/>
                    <a:pt x="80" y="961"/>
                    <a:pt x="69" y="939"/>
                  </a:cubicBezTo>
                  <a:cubicBezTo>
                    <a:pt x="63" y="901"/>
                    <a:pt x="43" y="853"/>
                    <a:pt x="21" y="821"/>
                  </a:cubicBezTo>
                  <a:cubicBezTo>
                    <a:pt x="0" y="759"/>
                    <a:pt x="6" y="789"/>
                    <a:pt x="0" y="731"/>
                  </a:cubicBezTo>
                  <a:cubicBezTo>
                    <a:pt x="1" y="659"/>
                    <a:pt x="0" y="588"/>
                    <a:pt x="5" y="517"/>
                  </a:cubicBezTo>
                  <a:cubicBezTo>
                    <a:pt x="5" y="513"/>
                    <a:pt x="24" y="473"/>
                    <a:pt x="27" y="464"/>
                  </a:cubicBezTo>
                  <a:cubicBezTo>
                    <a:pt x="47" y="394"/>
                    <a:pt x="72" y="322"/>
                    <a:pt x="85" y="251"/>
                  </a:cubicBezTo>
                  <a:cubicBezTo>
                    <a:pt x="89" y="224"/>
                    <a:pt x="89" y="197"/>
                    <a:pt x="96" y="171"/>
                  </a:cubicBezTo>
                  <a:cubicBezTo>
                    <a:pt x="99" y="158"/>
                    <a:pt x="111" y="150"/>
                    <a:pt x="117" y="139"/>
                  </a:cubicBezTo>
                  <a:cubicBezTo>
                    <a:pt x="129" y="114"/>
                    <a:pt x="121" y="95"/>
                    <a:pt x="149" y="85"/>
                  </a:cubicBezTo>
                  <a:cubicBezTo>
                    <a:pt x="165" y="41"/>
                    <a:pt x="141" y="95"/>
                    <a:pt x="171" y="59"/>
                  </a:cubicBezTo>
                  <a:cubicBezTo>
                    <a:pt x="174" y="54"/>
                    <a:pt x="172" y="47"/>
                    <a:pt x="176" y="43"/>
                  </a:cubicBezTo>
                  <a:cubicBezTo>
                    <a:pt x="205" y="13"/>
                    <a:pt x="237" y="5"/>
                    <a:pt x="277" y="0"/>
                  </a:cubicBezTo>
                  <a:cubicBezTo>
                    <a:pt x="334" y="10"/>
                    <a:pt x="370" y="43"/>
                    <a:pt x="416" y="75"/>
                  </a:cubicBezTo>
                  <a:cubicBezTo>
                    <a:pt x="419" y="86"/>
                    <a:pt x="429" y="95"/>
                    <a:pt x="432" y="107"/>
                  </a:cubicBezTo>
                  <a:cubicBezTo>
                    <a:pt x="432" y="109"/>
                    <a:pt x="421" y="137"/>
                    <a:pt x="421" y="139"/>
                  </a:cubicBezTo>
                  <a:cubicBezTo>
                    <a:pt x="412" y="157"/>
                    <a:pt x="399" y="193"/>
                    <a:pt x="389" y="213"/>
                  </a:cubicBezTo>
                  <a:cubicBezTo>
                    <a:pt x="382" y="224"/>
                    <a:pt x="379" y="240"/>
                    <a:pt x="368" y="245"/>
                  </a:cubicBezTo>
                  <a:cubicBezTo>
                    <a:pt x="346" y="253"/>
                    <a:pt x="356" y="247"/>
                    <a:pt x="336" y="261"/>
                  </a:cubicBezTo>
                  <a:cubicBezTo>
                    <a:pt x="323" y="300"/>
                    <a:pt x="340" y="251"/>
                    <a:pt x="320" y="293"/>
                  </a:cubicBezTo>
                  <a:cubicBezTo>
                    <a:pt x="309" y="314"/>
                    <a:pt x="307" y="336"/>
                    <a:pt x="293" y="357"/>
                  </a:cubicBezTo>
                  <a:cubicBezTo>
                    <a:pt x="287" y="380"/>
                    <a:pt x="283" y="403"/>
                    <a:pt x="277" y="427"/>
                  </a:cubicBezTo>
                  <a:cubicBezTo>
                    <a:pt x="267" y="495"/>
                    <a:pt x="266" y="553"/>
                    <a:pt x="272" y="624"/>
                  </a:cubicBezTo>
                  <a:cubicBezTo>
                    <a:pt x="273" y="642"/>
                    <a:pt x="299" y="672"/>
                    <a:pt x="299" y="672"/>
                  </a:cubicBezTo>
                  <a:cubicBezTo>
                    <a:pt x="311" y="736"/>
                    <a:pt x="316" y="800"/>
                    <a:pt x="336" y="864"/>
                  </a:cubicBezTo>
                  <a:cubicBezTo>
                    <a:pt x="339" y="933"/>
                    <a:pt x="342" y="1007"/>
                    <a:pt x="384" y="1067"/>
                  </a:cubicBezTo>
                  <a:cubicBezTo>
                    <a:pt x="392" y="1101"/>
                    <a:pt x="405" y="1134"/>
                    <a:pt x="416" y="1168"/>
                  </a:cubicBezTo>
                  <a:cubicBezTo>
                    <a:pt x="421" y="1231"/>
                    <a:pt x="436" y="1297"/>
                    <a:pt x="453" y="1360"/>
                  </a:cubicBezTo>
                  <a:cubicBezTo>
                    <a:pt x="458" y="1381"/>
                    <a:pt x="456" y="1405"/>
                    <a:pt x="469" y="1424"/>
                  </a:cubicBezTo>
                  <a:cubicBezTo>
                    <a:pt x="487" y="1450"/>
                    <a:pt x="474" y="1435"/>
                    <a:pt x="512" y="1461"/>
                  </a:cubicBezTo>
                  <a:cubicBezTo>
                    <a:pt x="517" y="1464"/>
                    <a:pt x="528" y="1472"/>
                    <a:pt x="528" y="1472"/>
                  </a:cubicBezTo>
                  <a:cubicBezTo>
                    <a:pt x="539" y="1509"/>
                    <a:pt x="522" y="1466"/>
                    <a:pt x="549" y="1499"/>
                  </a:cubicBezTo>
                  <a:cubicBezTo>
                    <a:pt x="576" y="1533"/>
                    <a:pt x="528" y="1498"/>
                    <a:pt x="571" y="1525"/>
                  </a:cubicBezTo>
                  <a:cubicBezTo>
                    <a:pt x="577" y="1546"/>
                    <a:pt x="584" y="1555"/>
                    <a:pt x="603" y="1568"/>
                  </a:cubicBezTo>
                  <a:cubicBezTo>
                    <a:pt x="614" y="1604"/>
                    <a:pt x="597" y="1563"/>
                    <a:pt x="629" y="1595"/>
                  </a:cubicBezTo>
                  <a:cubicBezTo>
                    <a:pt x="633" y="1599"/>
                    <a:pt x="630" y="1607"/>
                    <a:pt x="635" y="1611"/>
                  </a:cubicBezTo>
                  <a:cubicBezTo>
                    <a:pt x="640" y="1616"/>
                    <a:pt x="649" y="1617"/>
                    <a:pt x="656" y="1621"/>
                  </a:cubicBezTo>
                  <a:cubicBezTo>
                    <a:pt x="666" y="1636"/>
                    <a:pt x="699" y="1659"/>
                    <a:pt x="699" y="1659"/>
                  </a:cubicBezTo>
                  <a:cubicBezTo>
                    <a:pt x="702" y="1664"/>
                    <a:pt x="704" y="1671"/>
                    <a:pt x="709" y="1675"/>
                  </a:cubicBezTo>
                  <a:cubicBezTo>
                    <a:pt x="713" y="1678"/>
                    <a:pt x="720" y="1676"/>
                    <a:pt x="725" y="1680"/>
                  </a:cubicBezTo>
                  <a:cubicBezTo>
                    <a:pt x="754" y="1707"/>
                    <a:pt x="704" y="1687"/>
                    <a:pt x="747" y="1701"/>
                  </a:cubicBezTo>
                  <a:cubicBezTo>
                    <a:pt x="750" y="1711"/>
                    <a:pt x="764" y="1735"/>
                    <a:pt x="752" y="1749"/>
                  </a:cubicBezTo>
                  <a:cubicBezTo>
                    <a:pt x="748" y="1753"/>
                    <a:pt x="736" y="1749"/>
                    <a:pt x="736" y="1755"/>
                  </a:cubicBezTo>
                  <a:cubicBezTo>
                    <a:pt x="736" y="1760"/>
                    <a:pt x="746" y="1755"/>
                    <a:pt x="752" y="1755"/>
                  </a:cubicBezTo>
                  <a:close/>
                </a:path>
              </a:pathLst>
            </a:custGeom>
            <a:solidFill>
              <a:srgbClr val="FFFF00">
                <a:alpha val="50195"/>
              </a:srgbClr>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46" name="Text Box 50"/>
            <p:cNvSpPr txBox="1">
              <a:spLocks noChangeArrowheads="1"/>
            </p:cNvSpPr>
            <p:nvPr/>
          </p:nvSpPr>
          <p:spPr bwMode="auto">
            <a:xfrm>
              <a:off x="3504" y="1296"/>
              <a:ext cx="1200" cy="365"/>
            </a:xfrm>
            <a:prstGeom prst="rect">
              <a:avLst/>
            </a:prstGeom>
            <a:noFill/>
            <a:ln w="9525">
              <a:noFill/>
              <a:miter lim="800000"/>
              <a:headEnd/>
              <a:tailEnd/>
            </a:ln>
          </p:spPr>
          <p:txBody>
            <a:bodyPr>
              <a:prstTxWarp prst="textNoShape">
                <a:avLst/>
              </a:prstTxWarp>
              <a:spAutoFit/>
            </a:bodyPr>
            <a:lstStyle/>
            <a:p>
              <a:r>
                <a:rPr lang="en-US" sz="3200">
                  <a:solidFill>
                    <a:schemeClr val="bg1"/>
                  </a:solidFill>
                  <a:latin typeface="Times New Roman"/>
                  <a:cs typeface="Times New Roman"/>
                </a:rPr>
                <a:t>9.2 (2004)</a:t>
              </a:r>
            </a:p>
          </p:txBody>
        </p:sp>
        <p:sp>
          <p:nvSpPr>
            <p:cNvPr id="47" name="Line 51"/>
            <p:cNvSpPr>
              <a:spLocks noChangeShapeType="1"/>
            </p:cNvSpPr>
            <p:nvPr/>
          </p:nvSpPr>
          <p:spPr bwMode="auto">
            <a:xfrm flipV="1">
              <a:off x="3264" y="1536"/>
              <a:ext cx="240" cy="96"/>
            </a:xfrm>
            <a:prstGeom prst="line">
              <a:avLst/>
            </a:prstGeom>
            <a:noFill/>
            <a:ln w="15875">
              <a:solidFill>
                <a:srgbClr val="FFFE0A"/>
              </a:solidFill>
              <a:round/>
              <a:headEnd/>
              <a:tailEnd/>
            </a:ln>
          </p:spPr>
          <p:txBody>
            <a:bodyPr wrap="none" anchor="ctr">
              <a:prstTxWarp prst="textNoShape">
                <a:avLst/>
              </a:prstTxWarp>
            </a:bodyPr>
            <a:lstStyle/>
            <a:p>
              <a:endParaRPr lang="en-US">
                <a:latin typeface="Times New Roman"/>
                <a:cs typeface="Times New Roman"/>
              </a:endParaRPr>
            </a:p>
          </p:txBody>
        </p:sp>
        <p:sp>
          <p:nvSpPr>
            <p:cNvPr id="48" name="AutoShape 52"/>
            <p:cNvSpPr>
              <a:spLocks noChangeArrowheads="1"/>
            </p:cNvSpPr>
            <p:nvPr/>
          </p:nvSpPr>
          <p:spPr bwMode="auto">
            <a:xfrm>
              <a:off x="3408" y="2112"/>
              <a:ext cx="192" cy="192"/>
            </a:xfrm>
            <a:prstGeom prst="irregularSeal1">
              <a:avLst/>
            </a:prstGeom>
            <a:solidFill>
              <a:srgbClr val="FF0214"/>
            </a:solidFill>
            <a:ln w="9525">
              <a:solidFill>
                <a:srgbClr val="000000"/>
              </a:solidFill>
              <a:miter lim="800000"/>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grpSp>
      <p:grpSp>
        <p:nvGrpSpPr>
          <p:cNvPr id="38" name="Group 54"/>
          <p:cNvGrpSpPr>
            <a:grpSpLocks/>
          </p:cNvGrpSpPr>
          <p:nvPr/>
        </p:nvGrpSpPr>
        <p:grpSpPr bwMode="auto">
          <a:xfrm>
            <a:off x="6477000" y="6248400"/>
            <a:ext cx="2082800" cy="393700"/>
            <a:chOff x="4080" y="3936"/>
            <a:chExt cx="1312" cy="248"/>
          </a:xfrm>
        </p:grpSpPr>
        <p:sp>
          <p:nvSpPr>
            <p:cNvPr id="50" name="Text Box 55"/>
            <p:cNvSpPr txBox="1">
              <a:spLocks noChangeArrowheads="1"/>
            </p:cNvSpPr>
            <p:nvPr/>
          </p:nvSpPr>
          <p:spPr bwMode="auto">
            <a:xfrm>
              <a:off x="4080" y="3936"/>
              <a:ext cx="1056"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bg1"/>
                  </a:solidFill>
                  <a:latin typeface="Times New Roman"/>
                  <a:cs typeface="Times New Roman"/>
                </a:rPr>
                <a:t>7.7 (2006)</a:t>
              </a:r>
            </a:p>
          </p:txBody>
        </p:sp>
        <p:sp>
          <p:nvSpPr>
            <p:cNvPr id="51" name="Freeform 56"/>
            <p:cNvSpPr>
              <a:spLocks/>
            </p:cNvSpPr>
            <p:nvPr/>
          </p:nvSpPr>
          <p:spPr bwMode="auto">
            <a:xfrm>
              <a:off x="5168" y="4024"/>
              <a:ext cx="224" cy="160"/>
            </a:xfrm>
            <a:custGeom>
              <a:avLst/>
              <a:gdLst>
                <a:gd name="T0" fmla="*/ 16 w 224"/>
                <a:gd name="T1" fmla="*/ 56 h 160"/>
                <a:gd name="T2" fmla="*/ 160 w 224"/>
                <a:gd name="T3" fmla="*/ 152 h 160"/>
                <a:gd name="T4" fmla="*/ 208 w 224"/>
                <a:gd name="T5" fmla="*/ 104 h 160"/>
                <a:gd name="T6" fmla="*/ 64 w 224"/>
                <a:gd name="T7" fmla="*/ 8 h 160"/>
                <a:gd name="T8" fmla="*/ 16 w 224"/>
                <a:gd name="T9" fmla="*/ 56 h 160"/>
                <a:gd name="T10" fmla="*/ 0 60000 65536"/>
                <a:gd name="T11" fmla="*/ 0 60000 65536"/>
                <a:gd name="T12" fmla="*/ 0 60000 65536"/>
                <a:gd name="T13" fmla="*/ 0 60000 65536"/>
                <a:gd name="T14" fmla="*/ 0 60000 65536"/>
                <a:gd name="T15" fmla="*/ 0 w 224"/>
                <a:gd name="T16" fmla="*/ 0 h 160"/>
                <a:gd name="T17" fmla="*/ 224 w 224"/>
                <a:gd name="T18" fmla="*/ 160 h 160"/>
              </a:gdLst>
              <a:ahLst/>
              <a:cxnLst>
                <a:cxn ang="T10">
                  <a:pos x="T0" y="T1"/>
                </a:cxn>
                <a:cxn ang="T11">
                  <a:pos x="T2" y="T3"/>
                </a:cxn>
                <a:cxn ang="T12">
                  <a:pos x="T4" y="T5"/>
                </a:cxn>
                <a:cxn ang="T13">
                  <a:pos x="T6" y="T7"/>
                </a:cxn>
                <a:cxn ang="T14">
                  <a:pos x="T8" y="T9"/>
                </a:cxn>
              </a:cxnLst>
              <a:rect l="T15" t="T16" r="T17" b="T18"/>
              <a:pathLst>
                <a:path w="224" h="160">
                  <a:moveTo>
                    <a:pt x="16" y="56"/>
                  </a:moveTo>
                  <a:cubicBezTo>
                    <a:pt x="32" y="80"/>
                    <a:pt x="128" y="144"/>
                    <a:pt x="160" y="152"/>
                  </a:cubicBezTo>
                  <a:cubicBezTo>
                    <a:pt x="192" y="160"/>
                    <a:pt x="224" y="128"/>
                    <a:pt x="208" y="104"/>
                  </a:cubicBezTo>
                  <a:cubicBezTo>
                    <a:pt x="192" y="80"/>
                    <a:pt x="96" y="16"/>
                    <a:pt x="64" y="8"/>
                  </a:cubicBezTo>
                  <a:cubicBezTo>
                    <a:pt x="32" y="0"/>
                    <a:pt x="0" y="32"/>
                    <a:pt x="16" y="56"/>
                  </a:cubicBezTo>
                  <a:close/>
                </a:path>
              </a:pathLst>
            </a:custGeom>
            <a:solidFill>
              <a:srgbClr val="FFFF00">
                <a:alpha val="65881"/>
              </a:srgbClr>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52" name="Line 57"/>
            <p:cNvSpPr>
              <a:spLocks noChangeShapeType="1"/>
            </p:cNvSpPr>
            <p:nvPr/>
          </p:nvSpPr>
          <p:spPr bwMode="auto">
            <a:xfrm>
              <a:off x="4800" y="4080"/>
              <a:ext cx="480" cy="48"/>
            </a:xfrm>
            <a:prstGeom prst="line">
              <a:avLst/>
            </a:prstGeom>
            <a:noFill/>
            <a:ln w="952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39" name="Group 58"/>
          <p:cNvGrpSpPr>
            <a:grpSpLocks/>
          </p:cNvGrpSpPr>
          <p:nvPr/>
        </p:nvGrpSpPr>
        <p:grpSpPr bwMode="auto">
          <a:xfrm>
            <a:off x="8229600" y="5257800"/>
            <a:ext cx="1030288" cy="609600"/>
            <a:chOff x="5184" y="3312"/>
            <a:chExt cx="649" cy="384"/>
          </a:xfrm>
        </p:grpSpPr>
        <p:sp>
          <p:nvSpPr>
            <p:cNvPr id="54" name="AutoShape 59"/>
            <p:cNvSpPr>
              <a:spLocks noChangeArrowheads="1"/>
            </p:cNvSpPr>
            <p:nvPr/>
          </p:nvSpPr>
          <p:spPr bwMode="auto">
            <a:xfrm>
              <a:off x="5280" y="3552"/>
              <a:ext cx="144" cy="144"/>
            </a:xfrm>
            <a:prstGeom prst="irregularSeal1">
              <a:avLst/>
            </a:prstGeom>
            <a:solidFill>
              <a:srgbClr val="FFE701"/>
            </a:solidFill>
            <a:ln w="9525">
              <a:solidFill>
                <a:srgbClr val="000000"/>
              </a:solidFill>
              <a:miter lim="800000"/>
              <a:headEnd/>
              <a:tailEnd/>
            </a:ln>
          </p:spPr>
          <p:txBody>
            <a:bodyPr wrap="none" anchor="ctr">
              <a:prstTxWarp prst="textNoShape">
                <a:avLst/>
              </a:prstTxWarp>
            </a:bodyPr>
            <a:lstStyle/>
            <a:p>
              <a:endParaRPr lang="en-US">
                <a:latin typeface="Times New Roman"/>
                <a:cs typeface="Times New Roman"/>
              </a:endParaRPr>
            </a:p>
          </p:txBody>
        </p:sp>
        <p:sp>
          <p:nvSpPr>
            <p:cNvPr id="55" name="Text Box 60"/>
            <p:cNvSpPr txBox="1">
              <a:spLocks noChangeArrowheads="1"/>
            </p:cNvSpPr>
            <p:nvPr/>
          </p:nvSpPr>
          <p:spPr bwMode="auto">
            <a:xfrm>
              <a:off x="5184" y="3312"/>
              <a:ext cx="649" cy="212"/>
            </a:xfrm>
            <a:prstGeom prst="rect">
              <a:avLst/>
            </a:prstGeom>
            <a:noFill/>
            <a:ln w="9525">
              <a:noFill/>
              <a:miter lim="800000"/>
              <a:headEnd/>
              <a:tailEnd/>
            </a:ln>
          </p:spPr>
          <p:txBody>
            <a:bodyPr wrap="none">
              <a:prstTxWarp prst="textNoShape">
                <a:avLst/>
              </a:prstTxWarp>
              <a:spAutoFit/>
            </a:bodyPr>
            <a:lstStyle/>
            <a:p>
              <a:r>
                <a:rPr lang="en-US" sz="1600">
                  <a:latin typeface="Times New Roman"/>
                  <a:cs typeface="Times New Roman"/>
                </a:rPr>
                <a:t>7.5 (2007)</a:t>
              </a:r>
            </a:p>
          </p:txBody>
        </p:sp>
        <p:sp>
          <p:nvSpPr>
            <p:cNvPr id="56" name="Line 61"/>
            <p:cNvSpPr>
              <a:spLocks noChangeShapeType="1"/>
            </p:cNvSpPr>
            <p:nvPr/>
          </p:nvSpPr>
          <p:spPr bwMode="auto">
            <a:xfrm flipH="1">
              <a:off x="5376" y="3504"/>
              <a:ext cx="48" cy="96"/>
            </a:xfrm>
            <a:prstGeom prst="line">
              <a:avLst/>
            </a:prstGeom>
            <a:noFill/>
            <a:ln w="9525">
              <a:solidFill>
                <a:schemeClr val="bg1"/>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40" name="Group 62"/>
          <p:cNvGrpSpPr>
            <a:grpSpLocks/>
          </p:cNvGrpSpPr>
          <p:nvPr/>
        </p:nvGrpSpPr>
        <p:grpSpPr bwMode="auto">
          <a:xfrm>
            <a:off x="7010400" y="4724400"/>
            <a:ext cx="925513" cy="762000"/>
            <a:chOff x="4416" y="2976"/>
            <a:chExt cx="583" cy="480"/>
          </a:xfrm>
        </p:grpSpPr>
        <p:sp>
          <p:nvSpPr>
            <p:cNvPr id="58" name="AutoShape 63"/>
            <p:cNvSpPr>
              <a:spLocks noChangeArrowheads="1"/>
            </p:cNvSpPr>
            <p:nvPr/>
          </p:nvSpPr>
          <p:spPr bwMode="auto">
            <a:xfrm>
              <a:off x="4656" y="3312"/>
              <a:ext cx="144" cy="96"/>
            </a:xfrm>
            <a:prstGeom prst="triangle">
              <a:avLst>
                <a:gd name="adj" fmla="val 50000"/>
              </a:avLst>
            </a:prstGeom>
            <a:solidFill>
              <a:srgbClr val="FF0214"/>
            </a:solidFill>
            <a:ln w="9525">
              <a:solidFill>
                <a:schemeClr val="tx1"/>
              </a:solidFill>
              <a:miter lim="800000"/>
              <a:headEnd/>
              <a:tailEnd/>
            </a:ln>
          </p:spPr>
          <p:txBody>
            <a:bodyPr wrap="none" anchor="ctr">
              <a:prstTxWarp prst="textNoShape">
                <a:avLst/>
              </a:prstTxWarp>
            </a:bodyPr>
            <a:lstStyle/>
            <a:p>
              <a:endParaRPr lang="en-US">
                <a:latin typeface="Times New Roman"/>
                <a:cs typeface="Times New Roman"/>
              </a:endParaRPr>
            </a:p>
          </p:txBody>
        </p:sp>
        <p:sp>
          <p:nvSpPr>
            <p:cNvPr id="59" name="AutoShape 64"/>
            <p:cNvSpPr>
              <a:spLocks noChangeArrowheads="1"/>
            </p:cNvSpPr>
            <p:nvPr/>
          </p:nvSpPr>
          <p:spPr bwMode="auto">
            <a:xfrm>
              <a:off x="4752" y="3312"/>
              <a:ext cx="144" cy="144"/>
            </a:xfrm>
            <a:prstGeom prst="irregularSeal1">
              <a:avLst/>
            </a:prstGeom>
            <a:solidFill>
              <a:srgbClr val="FF0000"/>
            </a:solidFill>
            <a:ln w="9525">
              <a:solidFill>
                <a:srgbClr val="000000"/>
              </a:solidFill>
              <a:miter lim="800000"/>
              <a:headEnd/>
              <a:tailEnd/>
            </a:ln>
          </p:spPr>
          <p:txBody>
            <a:bodyPr wrap="none" anchor="ctr">
              <a:prstTxWarp prst="textNoShape">
                <a:avLst/>
              </a:prstTxWarp>
            </a:bodyPr>
            <a:lstStyle/>
            <a:p>
              <a:endParaRPr lang="en-US">
                <a:latin typeface="Times New Roman"/>
                <a:cs typeface="Times New Roman"/>
              </a:endParaRPr>
            </a:p>
          </p:txBody>
        </p:sp>
        <p:sp>
          <p:nvSpPr>
            <p:cNvPr id="60" name="Text Box 65"/>
            <p:cNvSpPr txBox="1">
              <a:spLocks noChangeArrowheads="1"/>
            </p:cNvSpPr>
            <p:nvPr/>
          </p:nvSpPr>
          <p:spPr bwMode="auto">
            <a:xfrm>
              <a:off x="4416" y="2976"/>
              <a:ext cx="583" cy="192"/>
            </a:xfrm>
            <a:prstGeom prst="rect">
              <a:avLst/>
            </a:prstGeom>
            <a:noFill/>
            <a:ln w="9525">
              <a:noFill/>
              <a:miter lim="800000"/>
              <a:headEnd/>
              <a:tailEnd/>
            </a:ln>
          </p:spPr>
          <p:txBody>
            <a:bodyPr wrap="none">
              <a:prstTxWarp prst="textNoShape">
                <a:avLst/>
              </a:prstTxWarp>
              <a:spAutoFit/>
            </a:bodyPr>
            <a:lstStyle/>
            <a:p>
              <a:r>
                <a:rPr lang="en-US" sz="1400">
                  <a:solidFill>
                    <a:schemeClr val="bg1"/>
                  </a:solidFill>
                  <a:latin typeface="Times New Roman"/>
                  <a:cs typeface="Times New Roman"/>
                </a:rPr>
                <a:t>7.2 (1994)</a:t>
              </a:r>
            </a:p>
          </p:txBody>
        </p:sp>
        <p:sp>
          <p:nvSpPr>
            <p:cNvPr id="61" name="Line 66"/>
            <p:cNvSpPr>
              <a:spLocks noChangeShapeType="1"/>
            </p:cNvSpPr>
            <p:nvPr/>
          </p:nvSpPr>
          <p:spPr bwMode="auto">
            <a:xfrm>
              <a:off x="4704" y="3120"/>
              <a:ext cx="48" cy="240"/>
            </a:xfrm>
            <a:prstGeom prst="line">
              <a:avLst/>
            </a:prstGeom>
            <a:noFill/>
            <a:ln w="15875">
              <a:solidFill>
                <a:srgbClr val="FFFE0A"/>
              </a:solidFill>
              <a:round/>
              <a:headEnd/>
              <a:tailEnd/>
            </a:ln>
          </p:spPr>
          <p:txBody>
            <a:bodyPr wrap="none" anchor="ctr">
              <a:prstTxWarp prst="textNoShape">
                <a:avLst/>
              </a:prstTxWarp>
            </a:bodyPr>
            <a:lstStyle/>
            <a:p>
              <a:endParaRPr lang="en-US">
                <a:latin typeface="Times New Roman"/>
                <a:cs typeface="Times New Roman"/>
              </a:endParaRPr>
            </a:p>
          </p:txBody>
        </p:sp>
      </p:grpSp>
      <p:grpSp>
        <p:nvGrpSpPr>
          <p:cNvPr id="44" name="Group 67"/>
          <p:cNvGrpSpPr>
            <a:grpSpLocks/>
          </p:cNvGrpSpPr>
          <p:nvPr/>
        </p:nvGrpSpPr>
        <p:grpSpPr bwMode="auto">
          <a:xfrm>
            <a:off x="3886200" y="3292475"/>
            <a:ext cx="2590800" cy="1063625"/>
            <a:chOff x="2448" y="2074"/>
            <a:chExt cx="1632" cy="670"/>
          </a:xfrm>
        </p:grpSpPr>
        <p:sp>
          <p:nvSpPr>
            <p:cNvPr id="63" name="Freeform 68"/>
            <p:cNvSpPr>
              <a:spLocks/>
            </p:cNvSpPr>
            <p:nvPr/>
          </p:nvSpPr>
          <p:spPr bwMode="auto">
            <a:xfrm>
              <a:off x="3448" y="2200"/>
              <a:ext cx="544" cy="544"/>
            </a:xfrm>
            <a:custGeom>
              <a:avLst/>
              <a:gdLst>
                <a:gd name="T0" fmla="*/ 8 w 544"/>
                <a:gd name="T1" fmla="*/ 152 h 544"/>
                <a:gd name="T2" fmla="*/ 104 w 544"/>
                <a:gd name="T3" fmla="*/ 248 h 544"/>
                <a:gd name="T4" fmla="*/ 200 w 544"/>
                <a:gd name="T5" fmla="*/ 344 h 544"/>
                <a:gd name="T6" fmla="*/ 296 w 544"/>
                <a:gd name="T7" fmla="*/ 488 h 544"/>
                <a:gd name="T8" fmla="*/ 344 w 544"/>
                <a:gd name="T9" fmla="*/ 536 h 544"/>
                <a:gd name="T10" fmla="*/ 536 w 544"/>
                <a:gd name="T11" fmla="*/ 440 h 544"/>
                <a:gd name="T12" fmla="*/ 392 w 544"/>
                <a:gd name="T13" fmla="*/ 248 h 544"/>
                <a:gd name="T14" fmla="*/ 248 w 544"/>
                <a:gd name="T15" fmla="*/ 104 h 544"/>
                <a:gd name="T16" fmla="*/ 152 w 544"/>
                <a:gd name="T17" fmla="*/ 8 h 544"/>
                <a:gd name="T18" fmla="*/ 8 w 544"/>
                <a:gd name="T19" fmla="*/ 152 h 5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4"/>
                <a:gd name="T31" fmla="*/ 0 h 544"/>
                <a:gd name="T32" fmla="*/ 544 w 544"/>
                <a:gd name="T33" fmla="*/ 544 h 5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4" h="544">
                  <a:moveTo>
                    <a:pt x="8" y="152"/>
                  </a:moveTo>
                  <a:cubicBezTo>
                    <a:pt x="0" y="192"/>
                    <a:pt x="72" y="216"/>
                    <a:pt x="104" y="248"/>
                  </a:cubicBezTo>
                  <a:cubicBezTo>
                    <a:pt x="136" y="280"/>
                    <a:pt x="168" y="304"/>
                    <a:pt x="200" y="344"/>
                  </a:cubicBezTo>
                  <a:cubicBezTo>
                    <a:pt x="232" y="384"/>
                    <a:pt x="272" y="456"/>
                    <a:pt x="296" y="488"/>
                  </a:cubicBezTo>
                  <a:cubicBezTo>
                    <a:pt x="320" y="520"/>
                    <a:pt x="304" y="544"/>
                    <a:pt x="344" y="536"/>
                  </a:cubicBezTo>
                  <a:cubicBezTo>
                    <a:pt x="384" y="528"/>
                    <a:pt x="528" y="488"/>
                    <a:pt x="536" y="440"/>
                  </a:cubicBezTo>
                  <a:cubicBezTo>
                    <a:pt x="544" y="392"/>
                    <a:pt x="440" y="304"/>
                    <a:pt x="392" y="248"/>
                  </a:cubicBezTo>
                  <a:cubicBezTo>
                    <a:pt x="344" y="192"/>
                    <a:pt x="288" y="144"/>
                    <a:pt x="248" y="104"/>
                  </a:cubicBezTo>
                  <a:cubicBezTo>
                    <a:pt x="208" y="64"/>
                    <a:pt x="192" y="0"/>
                    <a:pt x="152" y="8"/>
                  </a:cubicBezTo>
                  <a:cubicBezTo>
                    <a:pt x="112" y="16"/>
                    <a:pt x="16" y="112"/>
                    <a:pt x="8" y="152"/>
                  </a:cubicBezTo>
                  <a:close/>
                </a:path>
              </a:pathLst>
            </a:custGeom>
            <a:solidFill>
              <a:srgbClr val="E3D407">
                <a:alpha val="58823"/>
              </a:srgbClr>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64" name="Text Box 69"/>
            <p:cNvSpPr txBox="1">
              <a:spLocks noChangeArrowheads="1"/>
            </p:cNvSpPr>
            <p:nvPr/>
          </p:nvSpPr>
          <p:spPr bwMode="auto">
            <a:xfrm>
              <a:off x="2448" y="2074"/>
              <a:ext cx="716" cy="231"/>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Times New Roman"/>
                  <a:ea typeface="ＭＳ Ｐゴシック" pitchFamily="-111" charset="-128"/>
                  <a:cs typeface="Times New Roman"/>
                </a:rPr>
                <a:t>8.7 (2005)</a:t>
              </a:r>
            </a:p>
          </p:txBody>
        </p:sp>
        <p:sp>
          <p:nvSpPr>
            <p:cNvPr id="65" name="Line 70"/>
            <p:cNvSpPr>
              <a:spLocks noChangeShapeType="1"/>
            </p:cNvSpPr>
            <p:nvPr/>
          </p:nvSpPr>
          <p:spPr bwMode="auto">
            <a:xfrm>
              <a:off x="3168" y="2256"/>
              <a:ext cx="432" cy="144"/>
            </a:xfrm>
            <a:prstGeom prst="line">
              <a:avLst/>
            </a:prstGeom>
            <a:noFill/>
            <a:ln w="19050">
              <a:solidFill>
                <a:srgbClr val="FFFE0A"/>
              </a:solidFill>
              <a:round/>
              <a:headEnd/>
              <a:tailEnd/>
            </a:ln>
          </p:spPr>
          <p:txBody>
            <a:bodyPr wrap="none" anchor="ctr">
              <a:prstTxWarp prst="textNoShape">
                <a:avLst/>
              </a:prstTxWarp>
            </a:bodyPr>
            <a:lstStyle/>
            <a:p>
              <a:endParaRPr lang="en-US">
                <a:latin typeface="Times New Roman"/>
                <a:cs typeface="Times New Roman"/>
              </a:endParaRPr>
            </a:p>
          </p:txBody>
        </p:sp>
        <p:sp>
          <p:nvSpPr>
            <p:cNvPr id="66" name="AutoShape 71"/>
            <p:cNvSpPr>
              <a:spLocks noChangeArrowheads="1"/>
            </p:cNvSpPr>
            <p:nvPr/>
          </p:nvSpPr>
          <p:spPr bwMode="auto">
            <a:xfrm>
              <a:off x="3936" y="2352"/>
              <a:ext cx="144" cy="96"/>
            </a:xfrm>
            <a:prstGeom prst="triangle">
              <a:avLst>
                <a:gd name="adj" fmla="val 50000"/>
              </a:avLst>
            </a:prstGeom>
            <a:solidFill>
              <a:srgbClr val="FF0214"/>
            </a:solidFill>
            <a:ln w="9525">
              <a:solidFill>
                <a:schemeClr val="tx1"/>
              </a:solidFill>
              <a:miter lim="800000"/>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grpSp>
      <p:grpSp>
        <p:nvGrpSpPr>
          <p:cNvPr id="49" name="Group 72"/>
          <p:cNvGrpSpPr>
            <a:grpSpLocks/>
          </p:cNvGrpSpPr>
          <p:nvPr/>
        </p:nvGrpSpPr>
        <p:grpSpPr bwMode="auto">
          <a:xfrm>
            <a:off x="7467600" y="5943600"/>
            <a:ext cx="1676400" cy="457200"/>
            <a:chOff x="4704" y="3744"/>
            <a:chExt cx="1056" cy="288"/>
          </a:xfrm>
        </p:grpSpPr>
        <p:sp>
          <p:nvSpPr>
            <p:cNvPr id="68" name="AutoShape 73"/>
            <p:cNvSpPr>
              <a:spLocks noChangeArrowheads="1"/>
            </p:cNvSpPr>
            <p:nvPr/>
          </p:nvSpPr>
          <p:spPr bwMode="auto">
            <a:xfrm>
              <a:off x="5568" y="3840"/>
              <a:ext cx="192" cy="192"/>
            </a:xfrm>
            <a:prstGeom prst="irregularSeal2">
              <a:avLst/>
            </a:prstGeom>
            <a:solidFill>
              <a:srgbClr val="FFFF00"/>
            </a:solidFill>
            <a:ln w="9525">
              <a:solidFill>
                <a:schemeClr val="bg2"/>
              </a:solidFill>
              <a:miter lim="800000"/>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69" name="Text Box 74"/>
            <p:cNvSpPr txBox="1">
              <a:spLocks noChangeArrowheads="1"/>
            </p:cNvSpPr>
            <p:nvPr/>
          </p:nvSpPr>
          <p:spPr bwMode="auto">
            <a:xfrm>
              <a:off x="4704" y="3744"/>
              <a:ext cx="716" cy="231"/>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Times New Roman"/>
                  <a:cs typeface="Times New Roman"/>
                </a:rPr>
                <a:t>6.7 (2006)</a:t>
              </a:r>
            </a:p>
          </p:txBody>
        </p:sp>
        <p:sp>
          <p:nvSpPr>
            <p:cNvPr id="70" name="Line 75"/>
            <p:cNvSpPr>
              <a:spLocks noChangeShapeType="1"/>
            </p:cNvSpPr>
            <p:nvPr/>
          </p:nvSpPr>
          <p:spPr bwMode="auto">
            <a:xfrm>
              <a:off x="5424" y="3888"/>
              <a:ext cx="192" cy="48"/>
            </a:xfrm>
            <a:prstGeom prst="line">
              <a:avLst/>
            </a:prstGeom>
            <a:noFill/>
            <a:ln w="12700">
              <a:solidFill>
                <a:schemeClr val="tx1"/>
              </a:solidFill>
              <a:round/>
              <a:headEnd/>
              <a:tailEnd/>
            </a:ln>
          </p:spPr>
          <p:txBody>
            <a:bodyPr wrap="none" anchor="ctr">
              <a:prstTxWarp prst="textNoShape">
                <a:avLst/>
              </a:prstTxWarp>
            </a:bodyPr>
            <a:lstStyle/>
            <a:p>
              <a:endParaRPr lang="en-US">
                <a:latin typeface="Times New Roman"/>
                <a:cs typeface="Times New Roman"/>
              </a:endParaRPr>
            </a:p>
          </p:txBody>
        </p:sp>
        <p:sp>
          <p:nvSpPr>
            <p:cNvPr id="71" name="AutoShape 76"/>
            <p:cNvSpPr>
              <a:spLocks noChangeArrowheads="1"/>
            </p:cNvSpPr>
            <p:nvPr/>
          </p:nvSpPr>
          <p:spPr bwMode="auto">
            <a:xfrm>
              <a:off x="5616" y="3840"/>
              <a:ext cx="144" cy="96"/>
            </a:xfrm>
            <a:prstGeom prst="triangle">
              <a:avLst>
                <a:gd name="adj" fmla="val 50000"/>
              </a:avLst>
            </a:prstGeom>
            <a:solidFill>
              <a:srgbClr val="FF0214"/>
            </a:solidFill>
            <a:ln w="9525">
              <a:solidFill>
                <a:schemeClr val="tx1"/>
              </a:solidFill>
              <a:miter lim="800000"/>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grpSp>
      <p:grpSp>
        <p:nvGrpSpPr>
          <p:cNvPr id="53" name="Group 77"/>
          <p:cNvGrpSpPr>
            <a:grpSpLocks/>
          </p:cNvGrpSpPr>
          <p:nvPr/>
        </p:nvGrpSpPr>
        <p:grpSpPr bwMode="auto">
          <a:xfrm>
            <a:off x="5410200" y="5168900"/>
            <a:ext cx="1993900" cy="622300"/>
            <a:chOff x="3408" y="3256"/>
            <a:chExt cx="1256" cy="392"/>
          </a:xfrm>
        </p:grpSpPr>
        <p:sp>
          <p:nvSpPr>
            <p:cNvPr id="73" name="Freeform 78"/>
            <p:cNvSpPr>
              <a:spLocks/>
            </p:cNvSpPr>
            <p:nvPr/>
          </p:nvSpPr>
          <p:spPr bwMode="auto">
            <a:xfrm>
              <a:off x="4224" y="3256"/>
              <a:ext cx="440" cy="392"/>
            </a:xfrm>
            <a:custGeom>
              <a:avLst/>
              <a:gdLst>
                <a:gd name="T0" fmla="*/ 240 w 440"/>
                <a:gd name="T1" fmla="*/ 344 h 392"/>
                <a:gd name="T2" fmla="*/ 96 w 440"/>
                <a:gd name="T3" fmla="*/ 200 h 392"/>
                <a:gd name="T4" fmla="*/ 0 w 440"/>
                <a:gd name="T5" fmla="*/ 104 h 392"/>
                <a:gd name="T6" fmla="*/ 96 w 440"/>
                <a:gd name="T7" fmla="*/ 56 h 392"/>
                <a:gd name="T8" fmla="*/ 192 w 440"/>
                <a:gd name="T9" fmla="*/ 8 h 392"/>
                <a:gd name="T10" fmla="*/ 288 w 440"/>
                <a:gd name="T11" fmla="*/ 104 h 392"/>
                <a:gd name="T12" fmla="*/ 432 w 440"/>
                <a:gd name="T13" fmla="*/ 248 h 392"/>
                <a:gd name="T14" fmla="*/ 336 w 440"/>
                <a:gd name="T15" fmla="*/ 296 h 392"/>
                <a:gd name="T16" fmla="*/ 240 w 440"/>
                <a:gd name="T17" fmla="*/ 392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0"/>
                <a:gd name="T28" fmla="*/ 0 h 392"/>
                <a:gd name="T29" fmla="*/ 440 w 440"/>
                <a:gd name="T30" fmla="*/ 392 h 3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0" h="392">
                  <a:moveTo>
                    <a:pt x="240" y="344"/>
                  </a:moveTo>
                  <a:cubicBezTo>
                    <a:pt x="188" y="292"/>
                    <a:pt x="136" y="240"/>
                    <a:pt x="96" y="200"/>
                  </a:cubicBezTo>
                  <a:cubicBezTo>
                    <a:pt x="56" y="160"/>
                    <a:pt x="0" y="128"/>
                    <a:pt x="0" y="104"/>
                  </a:cubicBezTo>
                  <a:cubicBezTo>
                    <a:pt x="0" y="80"/>
                    <a:pt x="64" y="72"/>
                    <a:pt x="96" y="56"/>
                  </a:cubicBezTo>
                  <a:cubicBezTo>
                    <a:pt x="128" y="40"/>
                    <a:pt x="160" y="0"/>
                    <a:pt x="192" y="8"/>
                  </a:cubicBezTo>
                  <a:cubicBezTo>
                    <a:pt x="224" y="16"/>
                    <a:pt x="248" y="64"/>
                    <a:pt x="288" y="104"/>
                  </a:cubicBezTo>
                  <a:cubicBezTo>
                    <a:pt x="328" y="144"/>
                    <a:pt x="424" y="216"/>
                    <a:pt x="432" y="248"/>
                  </a:cubicBezTo>
                  <a:cubicBezTo>
                    <a:pt x="440" y="280"/>
                    <a:pt x="368" y="272"/>
                    <a:pt x="336" y="296"/>
                  </a:cubicBezTo>
                  <a:cubicBezTo>
                    <a:pt x="304" y="320"/>
                    <a:pt x="272" y="356"/>
                    <a:pt x="240" y="392"/>
                  </a:cubicBezTo>
                </a:path>
              </a:pathLst>
            </a:custGeom>
            <a:solidFill>
              <a:srgbClr val="FFFF00">
                <a:alpha val="50195"/>
              </a:srgbClr>
            </a:solidFill>
            <a:ln w="9525">
              <a:noFill/>
              <a:round/>
              <a:headEnd/>
              <a:tailEnd/>
            </a:ln>
          </p:spPr>
          <p:txBody>
            <a:bodyPr wrap="none" anchor="ctr">
              <a:prstTxWarp prst="textNoShape">
                <a:avLst/>
              </a:prstTxWarp>
            </a:bodyPr>
            <a:lstStyle/>
            <a:p>
              <a:endParaRPr lang="en-US">
                <a:solidFill>
                  <a:schemeClr val="bg1"/>
                </a:solidFill>
                <a:latin typeface="Times New Roman"/>
                <a:cs typeface="Times New Roman"/>
              </a:endParaRPr>
            </a:p>
          </p:txBody>
        </p:sp>
        <p:sp>
          <p:nvSpPr>
            <p:cNvPr id="74" name="Text Box 79"/>
            <p:cNvSpPr txBox="1">
              <a:spLocks noChangeArrowheads="1"/>
            </p:cNvSpPr>
            <p:nvPr/>
          </p:nvSpPr>
          <p:spPr bwMode="auto">
            <a:xfrm>
              <a:off x="3408" y="3408"/>
              <a:ext cx="1220" cy="231"/>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Times New Roman"/>
                  <a:cs typeface="Times New Roman"/>
                </a:rPr>
                <a:t>8.4, 7.9, 7.1 (2007)</a:t>
              </a:r>
            </a:p>
          </p:txBody>
        </p:sp>
        <p:sp>
          <p:nvSpPr>
            <p:cNvPr id="75" name="Line 80"/>
            <p:cNvSpPr>
              <a:spLocks noChangeShapeType="1"/>
            </p:cNvSpPr>
            <p:nvPr/>
          </p:nvSpPr>
          <p:spPr bwMode="auto">
            <a:xfrm flipV="1">
              <a:off x="4128" y="3456"/>
              <a:ext cx="288" cy="96"/>
            </a:xfrm>
            <a:prstGeom prst="line">
              <a:avLst/>
            </a:prstGeom>
            <a:noFill/>
            <a:ln w="15875">
              <a:solidFill>
                <a:srgbClr val="FFFF00"/>
              </a:solidFill>
              <a:round/>
              <a:headEnd/>
              <a:tailEnd/>
            </a:ln>
          </p:spPr>
          <p:txBody>
            <a:bodyPr wrap="none" anchor="ctr">
              <a:prstTxWarp prst="textNoShape">
                <a:avLst/>
              </a:prstTxWarp>
            </a:bodyPr>
            <a:lstStyle/>
            <a:p>
              <a:endParaRPr lang="en-US">
                <a:latin typeface="Times New Roman"/>
                <a:cs typeface="Times New Roman"/>
              </a:endParaRPr>
            </a:p>
          </p:txBody>
        </p:sp>
      </p:grpSp>
      <p:sp>
        <p:nvSpPr>
          <p:cNvPr id="76" name="Text Box 53"/>
          <p:cNvSpPr txBox="1">
            <a:spLocks noChangeArrowheads="1"/>
          </p:cNvSpPr>
          <p:nvPr/>
        </p:nvSpPr>
        <p:spPr bwMode="auto">
          <a:xfrm>
            <a:off x="0" y="118155"/>
            <a:ext cx="4114800" cy="784830"/>
          </a:xfrm>
          <a:prstGeom prst="rect">
            <a:avLst/>
          </a:prstGeom>
          <a:noFill/>
          <a:ln w="9525">
            <a:noFill/>
            <a:miter lim="800000"/>
            <a:headEnd/>
            <a:tailEnd/>
          </a:ln>
        </p:spPr>
        <p:txBody>
          <a:bodyPr>
            <a:prstTxWarp prst="textNoShape">
              <a:avLst/>
            </a:prstTxWarp>
            <a:spAutoFit/>
          </a:bodyPr>
          <a:lstStyle/>
          <a:p>
            <a:pPr>
              <a:spcBef>
                <a:spcPct val="50000"/>
              </a:spcBef>
              <a:buFont typeface="Arial"/>
              <a:buChar char="•"/>
            </a:pPr>
            <a:r>
              <a:rPr lang="en-US" sz="1800" dirty="0" smtClean="0">
                <a:latin typeface="Times New Roman"/>
                <a:cs typeface="Times New Roman"/>
              </a:rPr>
              <a:t> Casualties 1600</a:t>
            </a:r>
            <a:r>
              <a:rPr lang="en-US" sz="1800" dirty="0">
                <a:latin typeface="Times New Roman"/>
                <a:cs typeface="Times New Roman"/>
              </a:rPr>
              <a:t>-1900 ≈ 50,000</a:t>
            </a:r>
          </a:p>
          <a:p>
            <a:pPr>
              <a:spcBef>
                <a:spcPct val="50000"/>
              </a:spcBef>
              <a:buFontTx/>
              <a:buChar char="•"/>
            </a:pPr>
            <a:r>
              <a:rPr lang="en-US" sz="1800" dirty="0">
                <a:latin typeface="Times New Roman"/>
                <a:cs typeface="Times New Roman"/>
              </a:rPr>
              <a:t> Casualties 2000-</a:t>
            </a:r>
            <a:r>
              <a:rPr lang="en-US" sz="1800" dirty="0" smtClean="0">
                <a:latin typeface="Times New Roman"/>
                <a:cs typeface="Times New Roman"/>
              </a:rPr>
              <a:t>2011 </a:t>
            </a:r>
            <a:r>
              <a:rPr lang="en-US" sz="1800" dirty="0">
                <a:latin typeface="Times New Roman"/>
                <a:cs typeface="Times New Roman"/>
              </a:rPr>
              <a:t>=</a:t>
            </a:r>
            <a:r>
              <a:rPr lang="en-US" sz="1800" dirty="0" smtClean="0">
                <a:latin typeface="Times New Roman"/>
                <a:cs typeface="Times New Roman"/>
              </a:rPr>
              <a:t> 350,000</a:t>
            </a:r>
            <a:endParaRPr lang="en-US" sz="1800" dirty="0">
              <a:latin typeface="Times New Roman"/>
              <a:cs typeface="Times New Roman"/>
            </a:endParaRPr>
          </a:p>
        </p:txBody>
      </p:sp>
      <p:pic>
        <p:nvPicPr>
          <p:cNvPr id="77" name="Picture 3" descr="2004_stress_drop_map"/>
          <p:cNvPicPr>
            <a:picLocks noChangeAspect="1" noChangeArrowheads="1"/>
          </p:cNvPicPr>
          <p:nvPr/>
        </p:nvPicPr>
        <p:blipFill>
          <a:blip r:embed="rId3"/>
          <a:srcRect/>
          <a:stretch>
            <a:fillRect/>
          </a:stretch>
        </p:blipFill>
        <p:spPr bwMode="auto">
          <a:xfrm>
            <a:off x="34536" y="1879600"/>
            <a:ext cx="3851664" cy="4556125"/>
          </a:xfrm>
          <a:prstGeom prst="rect">
            <a:avLst/>
          </a:prstGeom>
          <a:noFill/>
        </p:spPr>
      </p:pic>
      <p:pic>
        <p:nvPicPr>
          <p:cNvPr id="78" name="Picture 4" descr="2005_stress_drop_map"/>
          <p:cNvPicPr>
            <a:picLocks noChangeAspect="1" noChangeArrowheads="1"/>
          </p:cNvPicPr>
          <p:nvPr/>
        </p:nvPicPr>
        <p:blipFill>
          <a:blip r:embed="rId4"/>
          <a:srcRect/>
          <a:stretch>
            <a:fillRect/>
          </a:stretch>
        </p:blipFill>
        <p:spPr bwMode="auto">
          <a:xfrm>
            <a:off x="19510" y="1989932"/>
            <a:ext cx="3920283" cy="46251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srcRect/>
          <a:stretch>
            <a:fillRect/>
          </a:stretch>
        </p:blipFill>
        <p:spPr bwMode="auto">
          <a:xfrm>
            <a:off x="3543302" y="773668"/>
            <a:ext cx="5445125" cy="2819400"/>
          </a:xfrm>
          <a:prstGeom prst="rect">
            <a:avLst/>
          </a:prstGeom>
          <a:noFill/>
          <a:ln w="9525">
            <a:noFill/>
            <a:miter lim="800000"/>
            <a:headEnd/>
            <a:tailEnd/>
          </a:ln>
        </p:spPr>
      </p:pic>
      <p:pic>
        <p:nvPicPr>
          <p:cNvPr id="34820" name="Picture 5" descr="Tilly Smith"/>
          <p:cNvPicPr>
            <a:picLocks noChangeAspect="1" noChangeArrowheads="1"/>
          </p:cNvPicPr>
          <p:nvPr/>
        </p:nvPicPr>
        <p:blipFill>
          <a:blip r:embed="rId3"/>
          <a:srcRect/>
          <a:stretch>
            <a:fillRect/>
          </a:stretch>
        </p:blipFill>
        <p:spPr bwMode="auto">
          <a:xfrm>
            <a:off x="762000" y="923330"/>
            <a:ext cx="1993220" cy="2590800"/>
          </a:xfrm>
          <a:prstGeom prst="rect">
            <a:avLst/>
          </a:prstGeom>
          <a:noFill/>
          <a:ln w="9525">
            <a:noFill/>
            <a:miter lim="800000"/>
            <a:headEnd/>
            <a:tailEnd/>
          </a:ln>
        </p:spPr>
      </p:pic>
      <p:sp>
        <p:nvSpPr>
          <p:cNvPr id="34821" name="Text Box 4"/>
          <p:cNvSpPr txBox="1">
            <a:spLocks noChangeArrowheads="1"/>
          </p:cNvSpPr>
          <p:nvPr/>
        </p:nvSpPr>
        <p:spPr bwMode="auto">
          <a:xfrm>
            <a:off x="1371600" y="0"/>
            <a:ext cx="7086601" cy="646331"/>
          </a:xfrm>
          <a:prstGeom prst="rect">
            <a:avLst/>
          </a:prstGeom>
          <a:noFill/>
          <a:ln w="9525">
            <a:noFill/>
            <a:miter lim="800000"/>
            <a:headEnd/>
            <a:tailEnd/>
          </a:ln>
        </p:spPr>
        <p:txBody>
          <a:bodyPr wrap="square">
            <a:prstTxWarp prst="textNoShape">
              <a:avLst/>
            </a:prstTxWarp>
            <a:spAutoFit/>
          </a:bodyPr>
          <a:lstStyle/>
          <a:p>
            <a:pPr algn="ctr"/>
            <a:r>
              <a:rPr lang="en-US" dirty="0" err="1">
                <a:solidFill>
                  <a:srgbClr val="000090"/>
                </a:solidFill>
                <a:latin typeface="Times New Roman"/>
                <a:cs typeface="Times New Roman"/>
              </a:rPr>
              <a:t>Tilly</a:t>
            </a:r>
            <a:r>
              <a:rPr lang="en-US" dirty="0">
                <a:solidFill>
                  <a:srgbClr val="000090"/>
                </a:solidFill>
                <a:latin typeface="Times New Roman"/>
                <a:cs typeface="Times New Roman"/>
              </a:rPr>
              <a:t> Smith’s education saves her family and around 100 other people from tsunami in </a:t>
            </a:r>
            <a:r>
              <a:rPr lang="en-US" dirty="0" err="1">
                <a:solidFill>
                  <a:srgbClr val="000090"/>
                </a:solidFill>
                <a:latin typeface="Times New Roman"/>
                <a:cs typeface="Times New Roman"/>
              </a:rPr>
              <a:t>Pucket</a:t>
            </a:r>
            <a:endParaRPr lang="en-US" dirty="0">
              <a:solidFill>
                <a:srgbClr val="000090"/>
              </a:solidFill>
              <a:latin typeface="Times New Roman"/>
              <a:cs typeface="Times New Roman"/>
            </a:endParaRPr>
          </a:p>
        </p:txBody>
      </p:sp>
      <p:pic>
        <p:nvPicPr>
          <p:cNvPr id="6" name="Picture 2"/>
          <p:cNvPicPr>
            <a:picLocks noChangeAspect="1" noChangeArrowheads="1"/>
          </p:cNvPicPr>
          <p:nvPr/>
        </p:nvPicPr>
        <p:blipFill>
          <a:blip r:embed="rId4"/>
          <a:srcRect l="24162" t="19403" b="23880"/>
          <a:stretch>
            <a:fillRect/>
          </a:stretch>
        </p:blipFill>
        <p:spPr bwMode="auto">
          <a:xfrm>
            <a:off x="5334001" y="3797962"/>
            <a:ext cx="3124200" cy="2895600"/>
          </a:xfrm>
          <a:prstGeom prst="rect">
            <a:avLst/>
          </a:prstGeom>
          <a:noFill/>
          <a:ln w="9525">
            <a:noFill/>
            <a:miter lim="800000"/>
            <a:headEnd/>
            <a:tailEnd/>
          </a:ln>
          <a:effectLst/>
        </p:spPr>
      </p:pic>
      <p:sp>
        <p:nvSpPr>
          <p:cNvPr id="8" name="Text Box 7"/>
          <p:cNvSpPr txBox="1">
            <a:spLocks noChangeArrowheads="1"/>
          </p:cNvSpPr>
          <p:nvPr/>
        </p:nvSpPr>
        <p:spPr bwMode="auto">
          <a:xfrm>
            <a:off x="533398" y="3797962"/>
            <a:ext cx="3124203" cy="58477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dirty="0" err="1" smtClean="0">
                <a:solidFill>
                  <a:srgbClr val="000090"/>
                </a:solidFill>
                <a:latin typeface="Times New Roman"/>
                <a:cs typeface="Times New Roman"/>
              </a:rPr>
              <a:t>Moken</a:t>
            </a:r>
            <a:r>
              <a:rPr lang="en-US" sz="1600" dirty="0" smtClean="0">
                <a:solidFill>
                  <a:srgbClr val="000090"/>
                </a:solidFill>
                <a:latin typeface="Times New Roman"/>
                <a:cs typeface="Times New Roman"/>
              </a:rPr>
              <a:t> Sea Gypsies warn of </a:t>
            </a:r>
            <a:r>
              <a:rPr lang="en-US" sz="1600" dirty="0" err="1" smtClean="0">
                <a:solidFill>
                  <a:srgbClr val="000090"/>
                </a:solidFill>
                <a:latin typeface="Times New Roman"/>
                <a:cs typeface="Times New Roman"/>
              </a:rPr>
              <a:t>Laboon</a:t>
            </a:r>
            <a:r>
              <a:rPr lang="en-US" sz="1600" dirty="0" smtClean="0">
                <a:solidFill>
                  <a:srgbClr val="000090"/>
                </a:solidFill>
                <a:latin typeface="Times New Roman"/>
                <a:cs typeface="Times New Roman"/>
              </a:rPr>
              <a:t> – wave that eats people</a:t>
            </a:r>
            <a:endParaRPr lang="en-US" sz="1600" dirty="0">
              <a:solidFill>
                <a:srgbClr val="000090"/>
              </a:solidFill>
              <a:latin typeface="Times New Roman"/>
              <a:cs typeface="Times New Roman"/>
            </a:endParaRPr>
          </a:p>
        </p:txBody>
      </p:sp>
      <p:pic>
        <p:nvPicPr>
          <p:cNvPr id="9" name="Picture 8" descr="moken_02.jpg"/>
          <p:cNvPicPr>
            <a:picLocks noChangeAspect="1"/>
          </p:cNvPicPr>
          <p:nvPr/>
        </p:nvPicPr>
        <p:blipFill>
          <a:blip r:embed="rId5"/>
          <a:srcRect t="20661"/>
          <a:stretch>
            <a:fillRect/>
          </a:stretch>
        </p:blipFill>
        <p:spPr>
          <a:xfrm>
            <a:off x="533398" y="4572000"/>
            <a:ext cx="3732269" cy="1905000"/>
          </a:xfrm>
          <a:prstGeom prst="rect">
            <a:avLst/>
          </a:prstGeom>
        </p:spPr>
      </p:pic>
      <p:sp>
        <p:nvSpPr>
          <p:cNvPr id="11" name="TextBox 10"/>
          <p:cNvSpPr txBox="1"/>
          <p:nvPr/>
        </p:nvSpPr>
        <p:spPr>
          <a:xfrm>
            <a:off x="4629150" y="5585566"/>
            <a:ext cx="1409701" cy="584776"/>
          </a:xfrm>
          <a:prstGeom prst="rect">
            <a:avLst/>
          </a:prstGeom>
          <a:noFill/>
        </p:spPr>
        <p:txBody>
          <a:bodyPr wrap="square" rtlCol="0">
            <a:spAutoFit/>
          </a:bodyPr>
          <a:lstStyle/>
          <a:p>
            <a:r>
              <a:rPr lang="en-US" sz="1600" dirty="0" err="1" smtClean="0">
                <a:latin typeface="Times New Roman"/>
                <a:cs typeface="Times New Roman"/>
              </a:rPr>
              <a:t>Simeulueans</a:t>
            </a:r>
            <a:r>
              <a:rPr lang="en-US" sz="1600" dirty="0" smtClean="0">
                <a:latin typeface="Times New Roman"/>
                <a:cs typeface="Times New Roman"/>
              </a:rPr>
              <a:t> – ‘</a:t>
            </a:r>
            <a:r>
              <a:rPr lang="en-US" sz="1600" dirty="0" err="1" smtClean="0">
                <a:latin typeface="Times New Roman"/>
                <a:cs typeface="Times New Roman"/>
              </a:rPr>
              <a:t>Smong</a:t>
            </a:r>
            <a:r>
              <a:rPr lang="en-US" sz="1600" dirty="0" smtClean="0">
                <a:latin typeface="Times New Roman"/>
                <a:cs typeface="Times New Roman"/>
              </a:rPr>
              <a:t>’</a:t>
            </a:r>
            <a:endParaRPr lang="en-US" sz="1600" dirty="0">
              <a:latin typeface="Times New Roman"/>
              <a:cs typeface="Times New Roma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62000" y="228600"/>
            <a:ext cx="7772400" cy="1143000"/>
          </a:xfrm>
        </p:spPr>
        <p:txBody>
          <a:bodyPr>
            <a:normAutofit fontScale="90000"/>
          </a:bodyPr>
          <a:lstStyle/>
          <a:p>
            <a:r>
              <a:rPr lang="en-US" dirty="0" smtClean="0"/>
              <a:t>AGU - What </a:t>
            </a:r>
            <a:r>
              <a:rPr lang="en-US" dirty="0"/>
              <a:t>is Our Responsibility?</a:t>
            </a:r>
          </a:p>
        </p:txBody>
      </p:sp>
      <p:sp>
        <p:nvSpPr>
          <p:cNvPr id="50179" name="Rectangle 3"/>
          <p:cNvSpPr>
            <a:spLocks noGrp="1" noChangeArrowheads="1"/>
          </p:cNvSpPr>
          <p:nvPr>
            <p:ph type="body" idx="1"/>
          </p:nvPr>
        </p:nvSpPr>
        <p:spPr>
          <a:xfrm>
            <a:off x="533400" y="1524000"/>
            <a:ext cx="8305800" cy="4114800"/>
          </a:xfrm>
        </p:spPr>
        <p:txBody>
          <a:bodyPr/>
          <a:lstStyle/>
          <a:p>
            <a:pPr>
              <a:lnSpc>
                <a:spcPct val="90000"/>
              </a:lnSpc>
              <a:buFont typeface="Wingdings" charset="2"/>
              <a:buChar char="ü"/>
            </a:pPr>
            <a:r>
              <a:rPr lang="en-US" sz="2800" dirty="0"/>
              <a:t>Fundamental research and monitoring of natural hazards</a:t>
            </a:r>
          </a:p>
          <a:p>
            <a:pPr>
              <a:lnSpc>
                <a:spcPct val="90000"/>
              </a:lnSpc>
              <a:buFontTx/>
              <a:buNone/>
            </a:pPr>
            <a:endParaRPr lang="en-US" sz="2800" dirty="0" smtClean="0"/>
          </a:p>
          <a:p>
            <a:pPr>
              <a:lnSpc>
                <a:spcPct val="90000"/>
              </a:lnSpc>
              <a:buNone/>
            </a:pPr>
            <a:r>
              <a:rPr lang="en-US" sz="2800" dirty="0" smtClean="0">
                <a:solidFill>
                  <a:srgbClr val="FF0000"/>
                </a:solidFill>
              </a:rPr>
              <a:t>?</a:t>
            </a:r>
            <a:r>
              <a:rPr lang="en-US" sz="2800" dirty="0" smtClean="0"/>
              <a:t>  Dissemination </a:t>
            </a:r>
            <a:r>
              <a:rPr lang="en-US" sz="2800" dirty="0"/>
              <a:t>of relevant results to the public, especially vulnerable communities</a:t>
            </a:r>
          </a:p>
          <a:p>
            <a:pPr>
              <a:lnSpc>
                <a:spcPct val="90000"/>
              </a:lnSpc>
              <a:buFontTx/>
              <a:buNone/>
            </a:pPr>
            <a:endParaRPr lang="en-US" sz="2800" dirty="0" smtClean="0"/>
          </a:p>
          <a:p>
            <a:pPr>
              <a:lnSpc>
                <a:spcPct val="90000"/>
              </a:lnSpc>
              <a:buNone/>
            </a:pPr>
            <a:r>
              <a:rPr lang="en-US" sz="2800" dirty="0" smtClean="0">
                <a:solidFill>
                  <a:srgbClr val="FF0000"/>
                </a:solidFill>
              </a:rPr>
              <a:t>?</a:t>
            </a:r>
            <a:r>
              <a:rPr lang="en-US" sz="2800" dirty="0" smtClean="0"/>
              <a:t>  Implementation </a:t>
            </a:r>
            <a:r>
              <a:rPr lang="en-US" sz="2800" dirty="0"/>
              <a:t>of multidisciplinary efforts needed to apply effective mitigation strategies worldwide.</a:t>
            </a:r>
          </a:p>
          <a:p>
            <a:pPr>
              <a:lnSpc>
                <a:spcPct val="90000"/>
              </a:lnSpc>
              <a:buFontTx/>
              <a:buNone/>
            </a:pPr>
            <a:r>
              <a:rPr lang="en-US" sz="2800" dirty="0"/>
              <a:t>							</a:t>
            </a:r>
            <a:r>
              <a:rPr lang="en-US" sz="1600" i="1" dirty="0"/>
              <a:t>(EOS 11 Jan. 2005)</a:t>
            </a:r>
            <a:endParaRPr lang="en-US" sz="2800" dirty="0"/>
          </a:p>
          <a:p>
            <a:pPr>
              <a:lnSpc>
                <a:spcPct val="90000"/>
              </a:lnSpc>
            </a:pPr>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Me and Pramuka.JPG"/>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1549400" y="230832"/>
            <a:ext cx="5943600" cy="1200328"/>
          </a:xfrm>
          <a:prstGeom prst="rect">
            <a:avLst/>
          </a:prstGeom>
          <a:noFill/>
        </p:spPr>
        <p:txBody>
          <a:bodyPr wrap="square" rtlCol="0">
            <a:spAutoFit/>
          </a:bodyPr>
          <a:lstStyle/>
          <a:p>
            <a:pPr algn="ctr"/>
            <a:r>
              <a:rPr lang="en-US" sz="2400" dirty="0" smtClean="0">
                <a:latin typeface="Times New Roman"/>
                <a:cs typeface="Times New Roman"/>
              </a:rPr>
              <a:t>Communication and Implementation</a:t>
            </a:r>
          </a:p>
          <a:p>
            <a:pPr algn="ctr"/>
            <a:endParaRPr lang="en-US" sz="2400" dirty="0" smtClean="0">
              <a:solidFill>
                <a:schemeClr val="bg1"/>
              </a:solidFill>
              <a:latin typeface="Times New Roman"/>
              <a:cs typeface="Times New Roman"/>
            </a:endParaRPr>
          </a:p>
          <a:p>
            <a:pPr algn="ctr"/>
            <a:r>
              <a:rPr lang="en-US" sz="2400" dirty="0" smtClean="0">
                <a:solidFill>
                  <a:schemeClr val="bg1"/>
                </a:solidFill>
                <a:latin typeface="Times New Roman"/>
                <a:cs typeface="Times New Roman"/>
              </a:rPr>
              <a:t>In Harms Way (non-profit organization)</a:t>
            </a:r>
            <a:endParaRPr lang="en-US" sz="2400" dirty="0">
              <a:solidFill>
                <a:schemeClr val="bg1"/>
              </a:solidFill>
              <a:latin typeface="Times New Roman"/>
              <a:cs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descr="Figure1_rev5"/>
          <p:cNvPicPr>
            <a:picLocks noChangeAspect="1" noChangeArrowheads="1"/>
          </p:cNvPicPr>
          <p:nvPr/>
        </p:nvPicPr>
        <p:blipFill>
          <a:blip r:embed="rId3"/>
          <a:srcRect l="1668" b="2734"/>
          <a:stretch>
            <a:fillRect/>
          </a:stretch>
        </p:blipFill>
        <p:spPr bwMode="auto">
          <a:xfrm>
            <a:off x="0" y="823913"/>
            <a:ext cx="9144000" cy="5195887"/>
          </a:xfrm>
          <a:prstGeom prst="rect">
            <a:avLst/>
          </a:prstGeom>
          <a:noFill/>
          <a:ln w="25400">
            <a:solidFill>
              <a:schemeClr val="tx1"/>
            </a:solidFill>
            <a:miter lim="800000"/>
            <a:headEnd/>
            <a:tailEnd/>
          </a:ln>
        </p:spPr>
      </p:pic>
      <p:sp>
        <p:nvSpPr>
          <p:cNvPr id="9221" name="Text Box 5"/>
          <p:cNvSpPr txBox="1">
            <a:spLocks noChangeArrowheads="1"/>
          </p:cNvSpPr>
          <p:nvPr/>
        </p:nvSpPr>
        <p:spPr bwMode="auto">
          <a:xfrm>
            <a:off x="1066800" y="152400"/>
            <a:ext cx="7203564" cy="461665"/>
          </a:xfrm>
          <a:prstGeom prst="rect">
            <a:avLst/>
          </a:prstGeom>
          <a:noFill/>
          <a:ln w="9525">
            <a:noFill/>
            <a:miter lim="800000"/>
            <a:headEnd/>
            <a:tailEnd/>
          </a:ln>
          <a:effectLst/>
        </p:spPr>
        <p:txBody>
          <a:bodyPr wrap="none">
            <a:prstTxWarp prst="textNoShape">
              <a:avLst/>
            </a:prstTxWarp>
            <a:spAutoFit/>
          </a:bodyPr>
          <a:lstStyle/>
          <a:p>
            <a:pPr eaLnBrk="1" hangingPunct="1"/>
            <a:r>
              <a:rPr lang="en-US" sz="2400" b="1" dirty="0" smtClean="0">
                <a:solidFill>
                  <a:srgbClr val="000090"/>
                </a:solidFill>
              </a:rPr>
              <a:t>What About Recurrence in Java and Eastern Indonesia?</a:t>
            </a:r>
            <a:endParaRPr lang="en-US" sz="2400" b="1" dirty="0">
              <a:solidFill>
                <a:srgbClr val="000090"/>
              </a:solidFill>
            </a:endParaRPr>
          </a:p>
        </p:txBody>
      </p:sp>
      <p:sp>
        <p:nvSpPr>
          <p:cNvPr id="4" name="Rectangle 3"/>
          <p:cNvSpPr/>
          <p:nvPr/>
        </p:nvSpPr>
        <p:spPr>
          <a:xfrm>
            <a:off x="533400" y="1143000"/>
            <a:ext cx="1676400" cy="3048000"/>
          </a:xfrm>
          <a:prstGeom prst="rect">
            <a:avLst/>
          </a:prstGeom>
          <a:gradFill flip="none" rotWithShape="1">
            <a:gsLst>
              <a:gs pos="0">
                <a:schemeClr val="accent1">
                  <a:tint val="100000"/>
                  <a:shade val="100000"/>
                  <a:satMod val="130000"/>
                  <a:alpha val="41000"/>
                </a:schemeClr>
              </a:gs>
              <a:gs pos="100000">
                <a:schemeClr val="accent1">
                  <a:tint val="50000"/>
                  <a:shade val="100000"/>
                  <a:satMod val="350000"/>
                  <a:alpha val="4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304800" y="6292334"/>
            <a:ext cx="381000" cy="36933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85800" y="6292334"/>
            <a:ext cx="3429000" cy="369332"/>
          </a:xfrm>
          <a:prstGeom prst="rect">
            <a:avLst/>
          </a:prstGeom>
          <a:noFill/>
        </p:spPr>
        <p:txBody>
          <a:bodyPr wrap="square" rtlCol="0">
            <a:spAutoFit/>
          </a:bodyPr>
          <a:lstStyle/>
          <a:p>
            <a:r>
              <a:rPr lang="en-US" dirty="0" smtClean="0"/>
              <a:t>Major Cities  &gt; 0.5 million</a:t>
            </a:r>
            <a:endParaRPr lang="en-US" dirty="0"/>
          </a:p>
        </p:txBody>
      </p:sp>
      <p:sp>
        <p:nvSpPr>
          <p:cNvPr id="14" name="5-Point Star 13"/>
          <p:cNvSpPr/>
          <p:nvPr/>
        </p:nvSpPr>
        <p:spPr>
          <a:xfrm>
            <a:off x="2057400" y="22860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2895600" y="3733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2590800" y="3733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3200400" y="3733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5-Point Star 18"/>
          <p:cNvSpPr/>
          <p:nvPr/>
        </p:nvSpPr>
        <p:spPr>
          <a:xfrm>
            <a:off x="3581400" y="38862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3886200" y="38862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4800600" y="32766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4191000" y="39243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5562600" y="41910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3733800" y="3733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5-Point Star 25"/>
          <p:cNvSpPr/>
          <p:nvPr/>
        </p:nvSpPr>
        <p:spPr>
          <a:xfrm>
            <a:off x="5867400" y="40386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5-Point Star 26"/>
          <p:cNvSpPr/>
          <p:nvPr/>
        </p:nvSpPr>
        <p:spPr>
          <a:xfrm>
            <a:off x="6172200" y="49530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5-Point Star 27"/>
          <p:cNvSpPr/>
          <p:nvPr/>
        </p:nvSpPr>
        <p:spPr>
          <a:xfrm>
            <a:off x="6400800" y="31242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5-Point Star 28"/>
          <p:cNvSpPr/>
          <p:nvPr/>
        </p:nvSpPr>
        <p:spPr>
          <a:xfrm>
            <a:off x="1524000" y="2971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5-Point Star 29"/>
          <p:cNvSpPr/>
          <p:nvPr/>
        </p:nvSpPr>
        <p:spPr>
          <a:xfrm>
            <a:off x="381000" y="13716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5-Point Star 30"/>
          <p:cNvSpPr/>
          <p:nvPr/>
        </p:nvSpPr>
        <p:spPr>
          <a:xfrm>
            <a:off x="1219200" y="1828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5-Point Star 31"/>
          <p:cNvSpPr/>
          <p:nvPr/>
        </p:nvSpPr>
        <p:spPr>
          <a:xfrm>
            <a:off x="6324600" y="21336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5-Point Star 33"/>
          <p:cNvSpPr/>
          <p:nvPr/>
        </p:nvSpPr>
        <p:spPr>
          <a:xfrm>
            <a:off x="6934200" y="3733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Explosion 1 36"/>
          <p:cNvSpPr/>
          <p:nvPr/>
        </p:nvSpPr>
        <p:spPr>
          <a:xfrm>
            <a:off x="1981200" y="2247900"/>
            <a:ext cx="457200" cy="3810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Explosion 1 37"/>
          <p:cNvSpPr/>
          <p:nvPr/>
        </p:nvSpPr>
        <p:spPr>
          <a:xfrm>
            <a:off x="3886200" y="3810000"/>
            <a:ext cx="457200" cy="3048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xplosion 1 38"/>
          <p:cNvSpPr/>
          <p:nvPr/>
        </p:nvSpPr>
        <p:spPr>
          <a:xfrm>
            <a:off x="3429000" y="6292334"/>
            <a:ext cx="304800" cy="413266"/>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3769236" y="6292334"/>
            <a:ext cx="2936364" cy="369332"/>
          </a:xfrm>
          <a:prstGeom prst="rect">
            <a:avLst/>
          </a:prstGeom>
          <a:noFill/>
        </p:spPr>
        <p:txBody>
          <a:bodyPr wrap="square" rtlCol="0">
            <a:spAutoFit/>
          </a:bodyPr>
          <a:lstStyle/>
          <a:p>
            <a:r>
              <a:rPr lang="en-US" dirty="0" smtClean="0"/>
              <a:t>Cities &gt; 3 million</a:t>
            </a:r>
            <a:endParaRPr lang="en-US" dirty="0"/>
          </a:p>
        </p:txBody>
      </p:sp>
      <p:sp>
        <p:nvSpPr>
          <p:cNvPr id="44" name="Explosion 1 43"/>
          <p:cNvSpPr/>
          <p:nvPr/>
        </p:nvSpPr>
        <p:spPr>
          <a:xfrm>
            <a:off x="3124200" y="3810000"/>
            <a:ext cx="381000" cy="3810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5-Point Star 44"/>
          <p:cNvSpPr/>
          <p:nvPr/>
        </p:nvSpPr>
        <p:spPr>
          <a:xfrm>
            <a:off x="4191000" y="28194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5-Point Star 45"/>
          <p:cNvSpPr/>
          <p:nvPr/>
        </p:nvSpPr>
        <p:spPr>
          <a:xfrm>
            <a:off x="4457700" y="2590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5-Point Star 46"/>
          <p:cNvSpPr/>
          <p:nvPr/>
        </p:nvSpPr>
        <p:spPr>
          <a:xfrm>
            <a:off x="4170618" y="2971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Extract 47"/>
          <p:cNvSpPr/>
          <p:nvPr/>
        </p:nvSpPr>
        <p:spPr>
          <a:xfrm>
            <a:off x="2438400" y="3352800"/>
            <a:ext cx="533400" cy="381000"/>
          </a:xfrm>
          <a:prstGeom prst="flowChartExtra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Extract 48"/>
          <p:cNvSpPr/>
          <p:nvPr/>
        </p:nvSpPr>
        <p:spPr>
          <a:xfrm>
            <a:off x="1371600" y="1638300"/>
            <a:ext cx="533400" cy="381000"/>
          </a:xfrm>
          <a:prstGeom prst="flowChartExtra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Extract 49"/>
          <p:cNvSpPr/>
          <p:nvPr/>
        </p:nvSpPr>
        <p:spPr>
          <a:xfrm>
            <a:off x="5791200" y="6280666"/>
            <a:ext cx="533400" cy="381000"/>
          </a:xfrm>
          <a:prstGeom prst="flowChartExtra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6324600" y="6336268"/>
            <a:ext cx="2590800" cy="369332"/>
          </a:xfrm>
          <a:prstGeom prst="rect">
            <a:avLst/>
          </a:prstGeom>
          <a:noFill/>
        </p:spPr>
        <p:txBody>
          <a:bodyPr wrap="square" rtlCol="0">
            <a:spAutoFit/>
          </a:bodyPr>
          <a:lstStyle/>
          <a:p>
            <a:r>
              <a:rPr lang="en-US" dirty="0" smtClean="0"/>
              <a:t>Megacities  &gt;8 million</a:t>
            </a:r>
            <a:endParaRPr lang="en-US" dirty="0"/>
          </a:p>
        </p:txBody>
      </p:sp>
      <p:sp>
        <p:nvSpPr>
          <p:cNvPr id="52" name="5-Point Star 51"/>
          <p:cNvSpPr/>
          <p:nvPr/>
        </p:nvSpPr>
        <p:spPr>
          <a:xfrm>
            <a:off x="3048000" y="26289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5-Point Star 52"/>
          <p:cNvSpPr/>
          <p:nvPr/>
        </p:nvSpPr>
        <p:spPr>
          <a:xfrm>
            <a:off x="7467600" y="2590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5-Point Star 53"/>
          <p:cNvSpPr/>
          <p:nvPr/>
        </p:nvSpPr>
        <p:spPr>
          <a:xfrm>
            <a:off x="2362200" y="36576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1+#ppt_w/2"/>
                                          </p:val>
                                        </p:tav>
                                        <p:tav tm="100000">
                                          <p:val>
                                            <p:strVal val="#ppt_x"/>
                                          </p:val>
                                        </p:tav>
                                      </p:tavLst>
                                    </p:anim>
                                    <p:anim calcmode="lin" valueType="num">
                                      <p:cBhvr additive="base">
                                        <p:cTn id="8"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1" nodeType="clickEffect">
                                  <p:stCondLst>
                                    <p:cond delay="0"/>
                                  </p:stCondLst>
                                  <p:childTnLst>
                                    <p:anim calcmode="lin" valueType="num">
                                      <p:cBhvr additive="base">
                                        <p:cTn id="12" dur="500"/>
                                        <p:tgtEl>
                                          <p:spTgt spid="9221"/>
                                        </p:tgtEl>
                                        <p:attrNameLst>
                                          <p:attrName>ppt_x</p:attrName>
                                        </p:attrNameLst>
                                      </p:cBhvr>
                                      <p:tavLst>
                                        <p:tav tm="0">
                                          <p:val>
                                            <p:strVal val="ppt_x"/>
                                          </p:val>
                                        </p:tav>
                                        <p:tav tm="100000">
                                          <p:val>
                                            <p:strVal val="0-ppt_w/2"/>
                                          </p:val>
                                        </p:tav>
                                      </p:tavLst>
                                    </p:anim>
                                    <p:anim calcmode="lin" valueType="num">
                                      <p:cBhvr additive="base">
                                        <p:cTn id="13" dur="500"/>
                                        <p:tgtEl>
                                          <p:spTgt spid="9221"/>
                                        </p:tgtEl>
                                        <p:attrNameLst>
                                          <p:attrName>ppt_y</p:attrName>
                                        </p:attrNameLst>
                                      </p:cBhvr>
                                      <p:tavLst>
                                        <p:tav tm="0">
                                          <p:val>
                                            <p:strVal val="ppt_y"/>
                                          </p:val>
                                        </p:tav>
                                        <p:tav tm="100000">
                                          <p:val>
                                            <p:strVal val="ppt_y"/>
                                          </p:val>
                                        </p:tav>
                                      </p:tavLst>
                                    </p:anim>
                                    <p:set>
                                      <p:cBhvr>
                                        <p:cTn id="14" dur="1" fill="hold">
                                          <p:stCondLst>
                                            <p:cond delay="499"/>
                                          </p:stCondLst>
                                        </p:cTn>
                                        <p:tgtEl>
                                          <p:spTgt spid="9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221" grpId="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Java looking east.png"/>
          <p:cNvPicPr>
            <a:picLocks noChangeAspect="1"/>
          </p:cNvPicPr>
          <p:nvPr/>
        </p:nvPicPr>
        <p:blipFill>
          <a:blip r:embed="rId2"/>
          <a:stretch>
            <a:fillRect/>
          </a:stretch>
        </p:blipFill>
        <p:spPr>
          <a:xfrm>
            <a:off x="0" y="0"/>
            <a:ext cx="8868582" cy="6858000"/>
          </a:xfrm>
          <a:prstGeom prst="rect">
            <a:avLst/>
          </a:prstGeom>
        </p:spPr>
      </p:pic>
      <p:pic>
        <p:nvPicPr>
          <p:cNvPr id="6" name="Picture 4" descr="D:\proposals\BYU\igarashi interface model color.jpg"/>
          <p:cNvPicPr>
            <a:picLocks noChangeAspect="1" noChangeArrowheads="1"/>
          </p:cNvPicPr>
          <p:nvPr/>
        </p:nvPicPr>
        <p:blipFill>
          <a:blip r:embed="rId3"/>
          <a:srcRect/>
          <a:stretch>
            <a:fillRect/>
          </a:stretch>
        </p:blipFill>
        <p:spPr bwMode="auto">
          <a:xfrm flipH="1">
            <a:off x="0" y="0"/>
            <a:ext cx="2466847" cy="1905000"/>
          </a:xfrm>
          <a:prstGeom prst="rect">
            <a:avLst/>
          </a:prstGeom>
          <a:solidFill>
            <a:srgbClr val="FFCC99"/>
          </a:solidFill>
          <a:ln w="9525">
            <a:solidFill>
              <a:srgbClr val="FF0000"/>
            </a:solidFill>
            <a:miter lim="800000"/>
            <a:headEnd/>
            <a:tailEnd/>
          </a:ln>
        </p:spPr>
      </p:pic>
      <p:sp>
        <p:nvSpPr>
          <p:cNvPr id="7" name="Explosion 1 6"/>
          <p:cNvSpPr/>
          <p:nvPr/>
        </p:nvSpPr>
        <p:spPr>
          <a:xfrm>
            <a:off x="-152400" y="5791200"/>
            <a:ext cx="609600" cy="4572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xplosion 1 7"/>
          <p:cNvSpPr/>
          <p:nvPr/>
        </p:nvSpPr>
        <p:spPr>
          <a:xfrm>
            <a:off x="4038600" y="960438"/>
            <a:ext cx="609600" cy="4572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Explosion 1 8"/>
          <p:cNvSpPr/>
          <p:nvPr/>
        </p:nvSpPr>
        <p:spPr>
          <a:xfrm>
            <a:off x="3276600" y="2590800"/>
            <a:ext cx="609600" cy="4572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2971800" y="21336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276600" y="3733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3581400" y="22860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2466847" y="27432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4038600" y="16002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5-Point Star 14"/>
          <p:cNvSpPr/>
          <p:nvPr/>
        </p:nvSpPr>
        <p:spPr>
          <a:xfrm>
            <a:off x="4038600" y="22860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304800" y="59436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3886200" y="1265238"/>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457200" y="60960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Explosion 1 18"/>
          <p:cNvSpPr/>
          <p:nvPr/>
        </p:nvSpPr>
        <p:spPr>
          <a:xfrm>
            <a:off x="1676400" y="4038600"/>
            <a:ext cx="609600" cy="4572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Extract 19"/>
          <p:cNvSpPr/>
          <p:nvPr/>
        </p:nvSpPr>
        <p:spPr>
          <a:xfrm>
            <a:off x="95250" y="4648200"/>
            <a:ext cx="723900" cy="609600"/>
          </a:xfrm>
          <a:prstGeom prst="flowChartExtra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2971800" y="32004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514350" y="44958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1828800" y="4800600"/>
            <a:ext cx="304800" cy="3048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9600" y="2096869"/>
            <a:ext cx="1771650" cy="646331"/>
          </a:xfrm>
          <a:prstGeom prst="rect">
            <a:avLst/>
          </a:prstGeom>
          <a:noFill/>
        </p:spPr>
        <p:txBody>
          <a:bodyPr wrap="square" rtlCol="0">
            <a:spAutoFit/>
          </a:bodyPr>
          <a:lstStyle/>
          <a:p>
            <a:r>
              <a:rPr lang="en-US" dirty="0" smtClean="0"/>
              <a:t>140 million people</a:t>
            </a:r>
            <a:endParaRPr lang="en-US" dirty="0"/>
          </a:p>
        </p:txBody>
      </p:sp>
      <p:cxnSp>
        <p:nvCxnSpPr>
          <p:cNvPr id="27" name="Straight Connector 26"/>
          <p:cNvCxnSpPr/>
          <p:nvPr/>
        </p:nvCxnSpPr>
        <p:spPr>
          <a:xfrm flipV="1">
            <a:off x="1828800" y="762000"/>
            <a:ext cx="1752600" cy="1371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419100" y="3467100"/>
            <a:ext cx="1600200" cy="76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581400" y="762000"/>
            <a:ext cx="3048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1-11-28 at 12.18.55 PM.png"/>
          <p:cNvPicPr>
            <a:picLocks noChangeAspect="1"/>
          </p:cNvPicPr>
          <p:nvPr/>
        </p:nvPicPr>
        <p:blipFill>
          <a:blip r:embed="rId2"/>
          <a:stretch>
            <a:fillRect/>
          </a:stretch>
        </p:blipFill>
        <p:spPr>
          <a:xfrm>
            <a:off x="196850" y="4267200"/>
            <a:ext cx="8750300" cy="1397000"/>
          </a:xfrm>
          <a:prstGeom prst="rect">
            <a:avLst/>
          </a:prstGeom>
        </p:spPr>
      </p:pic>
      <p:pic>
        <p:nvPicPr>
          <p:cNvPr id="6" name="Picture 5" descr="Screen shot 2011-11-28 at 12.21.57 PM.png"/>
          <p:cNvPicPr>
            <a:picLocks noChangeAspect="1"/>
          </p:cNvPicPr>
          <p:nvPr/>
        </p:nvPicPr>
        <p:blipFill>
          <a:blip r:embed="rId3"/>
          <a:stretch>
            <a:fillRect/>
          </a:stretch>
        </p:blipFill>
        <p:spPr>
          <a:xfrm>
            <a:off x="406400" y="228600"/>
            <a:ext cx="8331200" cy="3759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4324" name="Object 2820"/>
          <p:cNvGraphicFramePr>
            <a:graphicFrameLocks noChangeAspect="1"/>
          </p:cNvGraphicFramePr>
          <p:nvPr>
            <p:ph/>
          </p:nvPr>
        </p:nvGraphicFramePr>
        <p:xfrm>
          <a:off x="457200" y="914400"/>
          <a:ext cx="8305800" cy="5153025"/>
        </p:xfrm>
        <a:graphic>
          <a:graphicData uri="http://schemas.openxmlformats.org/presentationml/2006/ole">
            <p:oleObj spid="_x0000_s59394" name="Worksheet" r:id="rId4" imgW="9169400" imgH="5715000" progId="Excel.Sheet.8">
              <p:embed/>
            </p:oleObj>
          </a:graphicData>
        </a:graphic>
      </p:graphicFrame>
      <p:sp>
        <p:nvSpPr>
          <p:cNvPr id="3" name="TextBox 2"/>
          <p:cNvSpPr txBox="1"/>
          <p:nvPr/>
        </p:nvSpPr>
        <p:spPr>
          <a:xfrm>
            <a:off x="838200" y="152400"/>
            <a:ext cx="7086600" cy="369332"/>
          </a:xfrm>
          <a:prstGeom prst="rect">
            <a:avLst/>
          </a:prstGeom>
          <a:noFill/>
        </p:spPr>
        <p:txBody>
          <a:bodyPr wrap="square" rtlCol="0">
            <a:spAutoFit/>
          </a:bodyPr>
          <a:lstStyle/>
          <a:p>
            <a:r>
              <a:rPr lang="en-US" dirty="0" smtClean="0"/>
              <a:t>Dutch Historical Records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p>
        </p:txBody>
      </p:sp>
      <p:sp>
        <p:nvSpPr>
          <p:cNvPr id="11267" name="Rectangle 3"/>
          <p:cNvSpPr>
            <a:spLocks noGrp="1" noChangeArrowheads="1"/>
          </p:cNvSpPr>
          <p:nvPr>
            <p:ph type="body" idx="1"/>
          </p:nvPr>
        </p:nvSpPr>
        <p:spPr/>
        <p:txBody>
          <a:bodyPr/>
          <a:lstStyle/>
          <a:p>
            <a:endParaRPr lang="en-US"/>
          </a:p>
        </p:txBody>
      </p:sp>
      <p:pic>
        <p:nvPicPr>
          <p:cNvPr id="11268" name="Picture 4" descr="EQs-and-tsunami-erupt"/>
          <p:cNvPicPr>
            <a:picLocks noChangeAspect="1" noChangeArrowheads="1"/>
          </p:cNvPicPr>
          <p:nvPr/>
        </p:nvPicPr>
        <p:blipFill>
          <a:blip r:embed="rId3"/>
          <a:srcRect/>
          <a:stretch>
            <a:fillRect/>
          </a:stretch>
        </p:blipFill>
        <p:spPr bwMode="auto">
          <a:xfrm>
            <a:off x="0" y="-685800"/>
            <a:ext cx="9144000" cy="7826375"/>
          </a:xfrm>
          <a:prstGeom prst="rect">
            <a:avLst/>
          </a:prstGeom>
          <a:noFill/>
        </p:spPr>
      </p:pic>
      <p:sp>
        <p:nvSpPr>
          <p:cNvPr id="5" name="Freeform 4"/>
          <p:cNvSpPr/>
          <p:nvPr/>
        </p:nvSpPr>
        <p:spPr>
          <a:xfrm>
            <a:off x="6415306" y="4335690"/>
            <a:ext cx="1532666" cy="1458004"/>
          </a:xfrm>
          <a:custGeom>
            <a:avLst/>
            <a:gdLst>
              <a:gd name="connsiteX0" fmla="*/ 1532666 w 1532666"/>
              <a:gd name="connsiteY0" fmla="*/ 0 h 1458004"/>
              <a:gd name="connsiteX1" fmla="*/ 1357505 w 1532666"/>
              <a:gd name="connsiteY1" fmla="*/ 437949 h 1458004"/>
              <a:gd name="connsiteX2" fmla="*/ 1040024 w 1532666"/>
              <a:gd name="connsiteY2" fmla="*/ 744513 h 1458004"/>
              <a:gd name="connsiteX3" fmla="*/ 755385 w 1532666"/>
              <a:gd name="connsiteY3" fmla="*/ 1160564 h 1458004"/>
              <a:gd name="connsiteX4" fmla="*/ 383166 w 1532666"/>
              <a:gd name="connsiteY4" fmla="*/ 1412384 h 1458004"/>
              <a:gd name="connsiteX5" fmla="*/ 0 w 1532666"/>
              <a:gd name="connsiteY5" fmla="*/ 1434282 h 14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666" h="1458004">
                <a:moveTo>
                  <a:pt x="1532666" y="0"/>
                </a:moveTo>
                <a:cubicBezTo>
                  <a:pt x="1486139" y="156932"/>
                  <a:pt x="1439612" y="313864"/>
                  <a:pt x="1357505" y="437949"/>
                </a:cubicBezTo>
                <a:cubicBezTo>
                  <a:pt x="1275398" y="562034"/>
                  <a:pt x="1140377" y="624077"/>
                  <a:pt x="1040024" y="744513"/>
                </a:cubicBezTo>
                <a:cubicBezTo>
                  <a:pt x="939671" y="864949"/>
                  <a:pt x="864861" y="1049252"/>
                  <a:pt x="755385" y="1160564"/>
                </a:cubicBezTo>
                <a:cubicBezTo>
                  <a:pt x="645909" y="1271876"/>
                  <a:pt x="509063" y="1366764"/>
                  <a:pt x="383166" y="1412384"/>
                </a:cubicBezTo>
                <a:cubicBezTo>
                  <a:pt x="257269" y="1458004"/>
                  <a:pt x="128634" y="1446143"/>
                  <a:pt x="0" y="1434282"/>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7295329" y="5213866"/>
            <a:ext cx="652643" cy="369332"/>
          </a:xfrm>
          <a:prstGeom prst="rect">
            <a:avLst/>
          </a:prstGeom>
          <a:noFill/>
        </p:spPr>
        <p:txBody>
          <a:bodyPr wrap="none" rtlCol="0">
            <a:spAutoFit/>
          </a:bodyPr>
          <a:lstStyle/>
          <a:p>
            <a:r>
              <a:rPr lang="en-US" dirty="0" smtClean="0"/>
              <a:t>1852</a:t>
            </a:r>
            <a:endParaRPr lang="en-US" dirty="0"/>
          </a:p>
        </p:txBody>
      </p:sp>
      <p:cxnSp>
        <p:nvCxnSpPr>
          <p:cNvPr id="8" name="Straight Connector 7"/>
          <p:cNvCxnSpPr/>
          <p:nvPr/>
        </p:nvCxnSpPr>
        <p:spPr>
          <a:xfrm rot="16200000" flipH="1">
            <a:off x="1181100" y="3162300"/>
            <a:ext cx="533400" cy="45720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1" y="3124200"/>
            <a:ext cx="914400" cy="307777"/>
          </a:xfrm>
          <a:prstGeom prst="rect">
            <a:avLst/>
          </a:prstGeom>
          <a:noFill/>
        </p:spPr>
        <p:txBody>
          <a:bodyPr wrap="square" rtlCol="0">
            <a:spAutoFit/>
          </a:bodyPr>
          <a:lstStyle/>
          <a:p>
            <a:r>
              <a:rPr lang="en-US" sz="1400" dirty="0" smtClean="0"/>
              <a:t>1820</a:t>
            </a:r>
            <a:endParaRPr lang="en-US" sz="1400" dirty="0"/>
          </a:p>
        </p:txBody>
      </p:sp>
      <p:sp>
        <p:nvSpPr>
          <p:cNvPr id="10" name="TextBox 9"/>
          <p:cNvSpPr txBox="1"/>
          <p:nvPr/>
        </p:nvSpPr>
        <p:spPr>
          <a:xfrm>
            <a:off x="6705600" y="2939534"/>
            <a:ext cx="762000" cy="369332"/>
          </a:xfrm>
          <a:prstGeom prst="rect">
            <a:avLst/>
          </a:prstGeom>
          <a:noFill/>
        </p:spPr>
        <p:txBody>
          <a:bodyPr wrap="square" rtlCol="0">
            <a:spAutoFit/>
          </a:bodyPr>
          <a:lstStyle/>
          <a:p>
            <a:r>
              <a:rPr lang="en-US" dirty="0" smtClean="0"/>
              <a:t>1629</a:t>
            </a:r>
            <a:endParaRPr lang="en-US" dirty="0"/>
          </a:p>
        </p:txBody>
      </p:sp>
      <p:sp>
        <p:nvSpPr>
          <p:cNvPr id="11" name="Explosion 1 10"/>
          <p:cNvSpPr/>
          <p:nvPr/>
        </p:nvSpPr>
        <p:spPr>
          <a:xfrm>
            <a:off x="1066800" y="5402997"/>
            <a:ext cx="304800" cy="360402"/>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62000" y="5059977"/>
            <a:ext cx="914400" cy="307777"/>
          </a:xfrm>
          <a:prstGeom prst="rect">
            <a:avLst/>
          </a:prstGeom>
          <a:noFill/>
        </p:spPr>
        <p:txBody>
          <a:bodyPr wrap="square" rtlCol="0">
            <a:spAutoFit/>
          </a:bodyPr>
          <a:lstStyle/>
          <a:p>
            <a:r>
              <a:rPr lang="en-US" sz="1400" dirty="0" smtClean="0"/>
              <a:t>1815</a:t>
            </a:r>
            <a:endParaRPr lang="en-US" sz="1400" dirty="0"/>
          </a:p>
        </p:txBody>
      </p:sp>
      <p:sp>
        <p:nvSpPr>
          <p:cNvPr id="13" name="TextBox 12"/>
          <p:cNvSpPr txBox="1"/>
          <p:nvPr/>
        </p:nvSpPr>
        <p:spPr>
          <a:xfrm>
            <a:off x="2895600" y="6280051"/>
            <a:ext cx="762000" cy="307777"/>
          </a:xfrm>
          <a:prstGeom prst="rect">
            <a:avLst/>
          </a:prstGeom>
          <a:noFill/>
        </p:spPr>
        <p:txBody>
          <a:bodyPr wrap="square" rtlCol="0">
            <a:spAutoFit/>
          </a:bodyPr>
          <a:lstStyle/>
          <a:p>
            <a:r>
              <a:rPr lang="en-US" sz="1400" dirty="0" smtClean="0"/>
              <a:t>1814</a:t>
            </a:r>
            <a:endParaRPr lang="en-US" sz="1400" dirty="0"/>
          </a:p>
        </p:txBody>
      </p:sp>
      <p:sp>
        <p:nvSpPr>
          <p:cNvPr id="14" name="TextBox 13"/>
          <p:cNvSpPr txBox="1"/>
          <p:nvPr/>
        </p:nvSpPr>
        <p:spPr>
          <a:xfrm>
            <a:off x="1524000" y="4906088"/>
            <a:ext cx="914400" cy="307777"/>
          </a:xfrm>
          <a:prstGeom prst="rect">
            <a:avLst/>
          </a:prstGeom>
          <a:noFill/>
        </p:spPr>
        <p:txBody>
          <a:bodyPr wrap="square" rtlCol="0">
            <a:spAutoFit/>
          </a:bodyPr>
          <a:lstStyle/>
          <a:p>
            <a:r>
              <a:rPr lang="en-US" sz="1400" dirty="0" smtClean="0"/>
              <a:t>1820</a:t>
            </a:r>
            <a:endParaRPr lang="en-US" sz="1400" dirty="0"/>
          </a:p>
        </p:txBody>
      </p:sp>
      <p:sp>
        <p:nvSpPr>
          <p:cNvPr id="15" name="TextBox 14"/>
          <p:cNvSpPr txBox="1"/>
          <p:nvPr/>
        </p:nvSpPr>
        <p:spPr>
          <a:xfrm>
            <a:off x="7010400" y="6280051"/>
            <a:ext cx="1676400" cy="646331"/>
          </a:xfrm>
          <a:prstGeom prst="rect">
            <a:avLst/>
          </a:prstGeom>
          <a:noFill/>
        </p:spPr>
        <p:txBody>
          <a:bodyPr wrap="square" rtlCol="0">
            <a:spAutoFit/>
          </a:bodyPr>
          <a:lstStyle/>
          <a:p>
            <a:r>
              <a:rPr lang="en-US" dirty="0" smtClean="0"/>
              <a:t>Map from Hamilton, 1979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7"/>
            <a:ext cx="8229600" cy="487362"/>
          </a:xfrm>
        </p:spPr>
        <p:txBody>
          <a:bodyPr>
            <a:normAutofit fontScale="90000"/>
          </a:bodyPr>
          <a:lstStyle/>
          <a:p>
            <a:r>
              <a:rPr lang="en-US" dirty="0" smtClean="0"/>
              <a:t>Tsunami Modeling</a:t>
            </a:r>
            <a:endParaRPr lang="en-US" dirty="0"/>
          </a:p>
        </p:txBody>
      </p:sp>
      <p:grpSp>
        <p:nvGrpSpPr>
          <p:cNvPr id="11" name="群組 125"/>
          <p:cNvGrpSpPr/>
          <p:nvPr/>
        </p:nvGrpSpPr>
        <p:grpSpPr>
          <a:xfrm>
            <a:off x="24451072" y="24963834"/>
            <a:ext cx="6751637" cy="5781675"/>
            <a:chOff x="12785776" y="31948610"/>
            <a:chExt cx="6751637" cy="5781675"/>
          </a:xfrm>
        </p:grpSpPr>
        <p:grpSp>
          <p:nvGrpSpPr>
            <p:cNvPr id="12" name="群組 115"/>
            <p:cNvGrpSpPr/>
            <p:nvPr/>
          </p:nvGrpSpPr>
          <p:grpSpPr>
            <a:xfrm>
              <a:off x="12785776" y="31948610"/>
              <a:ext cx="6751637" cy="5781675"/>
              <a:chOff x="12874899" y="30364434"/>
              <a:chExt cx="6751637" cy="5781675"/>
            </a:xfrm>
          </p:grpSpPr>
          <p:pic>
            <p:nvPicPr>
              <p:cNvPr id="16" name="Picture 14" descr="D:\BYU\Tsunami Project- Indonesian\Tsunami Simulation_Spring 2011\Deformation_1 min\1629_Banda_East source\Two Segment 2 (far)\Mw 8.8\Total\2seismic deformation.bmp"/>
              <p:cNvPicPr>
                <a:picLocks noChangeAspect="1" noChangeArrowheads="1"/>
              </p:cNvPicPr>
              <p:nvPr/>
            </p:nvPicPr>
            <p:blipFill>
              <a:blip r:embed="rId2" cstate="print"/>
              <a:srcRect/>
              <a:stretch>
                <a:fillRect/>
              </a:stretch>
            </p:blipFill>
            <p:spPr bwMode="auto">
              <a:xfrm>
                <a:off x="12874899" y="30364434"/>
                <a:ext cx="6751637" cy="5781675"/>
              </a:xfrm>
              <a:prstGeom prst="rect">
                <a:avLst/>
              </a:prstGeom>
              <a:noFill/>
            </p:spPr>
          </p:pic>
          <p:sp>
            <p:nvSpPr>
              <p:cNvPr id="17" name="五角星形 112"/>
              <p:cNvSpPr>
                <a:spLocks noChangeAspect="1"/>
              </p:cNvSpPr>
              <p:nvPr/>
            </p:nvSpPr>
            <p:spPr>
              <a:xfrm>
                <a:off x="16360086" y="32027819"/>
                <a:ext cx="403245" cy="35283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3" name="Picture 15" descr="D:\BYU\Conference and Meetings\2011 AGU\Tsunami\Poster\圖片1.png"/>
            <p:cNvPicPr>
              <a:picLocks noChangeAspect="1" noChangeArrowheads="1"/>
            </p:cNvPicPr>
            <p:nvPr/>
          </p:nvPicPr>
          <p:blipFill>
            <a:blip r:embed="rId3" cstate="print"/>
            <a:srcRect/>
            <a:stretch>
              <a:fillRect/>
            </a:stretch>
          </p:blipFill>
          <p:spPr bwMode="auto">
            <a:xfrm>
              <a:off x="16242160" y="36125074"/>
              <a:ext cx="2243535" cy="1313186"/>
            </a:xfrm>
            <a:prstGeom prst="rect">
              <a:avLst/>
            </a:prstGeom>
            <a:noFill/>
          </p:spPr>
        </p:pic>
        <p:sp>
          <p:nvSpPr>
            <p:cNvPr id="14" name="矩形 123"/>
            <p:cNvSpPr/>
            <p:nvPr/>
          </p:nvSpPr>
          <p:spPr>
            <a:xfrm>
              <a:off x="16242160" y="36125074"/>
              <a:ext cx="2232248" cy="1296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24"/>
            <p:cNvSpPr/>
            <p:nvPr/>
          </p:nvSpPr>
          <p:spPr>
            <a:xfrm>
              <a:off x="15450072" y="34252866"/>
              <a:ext cx="504056"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8" name="Picture 17" descr="Screen shot 2011-11-28 at 11.43.48 AM.png"/>
          <p:cNvPicPr>
            <a:picLocks noChangeAspect="1"/>
          </p:cNvPicPr>
          <p:nvPr/>
        </p:nvPicPr>
        <p:blipFill>
          <a:blip r:embed="rId4"/>
          <a:stretch>
            <a:fillRect/>
          </a:stretch>
        </p:blipFill>
        <p:spPr>
          <a:xfrm>
            <a:off x="838200" y="518319"/>
            <a:ext cx="7467600" cy="3131878"/>
          </a:xfrm>
          <a:prstGeom prst="rect">
            <a:avLst/>
          </a:prstGeom>
        </p:spPr>
      </p:pic>
      <p:grpSp>
        <p:nvGrpSpPr>
          <p:cNvPr id="19" name="群組 125"/>
          <p:cNvGrpSpPr/>
          <p:nvPr/>
        </p:nvGrpSpPr>
        <p:grpSpPr>
          <a:xfrm>
            <a:off x="24603472" y="25116234"/>
            <a:ext cx="6751637" cy="5781675"/>
            <a:chOff x="12785776" y="31948610"/>
            <a:chExt cx="6751637" cy="5781675"/>
          </a:xfrm>
        </p:grpSpPr>
        <p:grpSp>
          <p:nvGrpSpPr>
            <p:cNvPr id="20" name="群組 115"/>
            <p:cNvGrpSpPr/>
            <p:nvPr/>
          </p:nvGrpSpPr>
          <p:grpSpPr>
            <a:xfrm>
              <a:off x="12785776" y="31948610"/>
              <a:ext cx="6751637" cy="5781675"/>
              <a:chOff x="12874899" y="30364434"/>
              <a:chExt cx="6751637" cy="5781675"/>
            </a:xfrm>
          </p:grpSpPr>
          <p:pic>
            <p:nvPicPr>
              <p:cNvPr id="24" name="Picture 14" descr="D:\BYU\Tsunami Project- Indonesian\Tsunami Simulation_Spring 2011\Deformation_1 min\1629_Banda_East source\Two Segment 2 (far)\Mw 8.8\Total\2seismic deformation.bmp"/>
              <p:cNvPicPr>
                <a:picLocks noChangeAspect="1" noChangeArrowheads="1"/>
              </p:cNvPicPr>
              <p:nvPr/>
            </p:nvPicPr>
            <p:blipFill>
              <a:blip r:embed="rId2" cstate="print"/>
              <a:srcRect/>
              <a:stretch>
                <a:fillRect/>
              </a:stretch>
            </p:blipFill>
            <p:spPr bwMode="auto">
              <a:xfrm>
                <a:off x="12874899" y="30364434"/>
                <a:ext cx="6751637" cy="5781675"/>
              </a:xfrm>
              <a:prstGeom prst="rect">
                <a:avLst/>
              </a:prstGeom>
              <a:noFill/>
            </p:spPr>
          </p:pic>
          <p:sp>
            <p:nvSpPr>
              <p:cNvPr id="25" name="五角星形 112"/>
              <p:cNvSpPr>
                <a:spLocks noChangeAspect="1"/>
              </p:cNvSpPr>
              <p:nvPr/>
            </p:nvSpPr>
            <p:spPr>
              <a:xfrm>
                <a:off x="16360086" y="32027819"/>
                <a:ext cx="403245" cy="35283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1" name="Picture 15" descr="D:\BYU\Conference and Meetings\2011 AGU\Tsunami\Poster\圖片1.png"/>
            <p:cNvPicPr>
              <a:picLocks noChangeAspect="1" noChangeArrowheads="1"/>
            </p:cNvPicPr>
            <p:nvPr/>
          </p:nvPicPr>
          <p:blipFill>
            <a:blip r:embed="rId3" cstate="print"/>
            <a:srcRect/>
            <a:stretch>
              <a:fillRect/>
            </a:stretch>
          </p:blipFill>
          <p:spPr bwMode="auto">
            <a:xfrm>
              <a:off x="16242160" y="36125074"/>
              <a:ext cx="2243535" cy="1313186"/>
            </a:xfrm>
            <a:prstGeom prst="rect">
              <a:avLst/>
            </a:prstGeom>
            <a:noFill/>
          </p:spPr>
        </p:pic>
        <p:sp>
          <p:nvSpPr>
            <p:cNvPr id="22" name="矩形 123"/>
            <p:cNvSpPr/>
            <p:nvPr/>
          </p:nvSpPr>
          <p:spPr>
            <a:xfrm>
              <a:off x="16242160" y="36125074"/>
              <a:ext cx="2232248" cy="1296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124"/>
            <p:cNvSpPr/>
            <p:nvPr/>
          </p:nvSpPr>
          <p:spPr>
            <a:xfrm>
              <a:off x="15450072" y="34252866"/>
              <a:ext cx="504056"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6" name="Picture 25" descr="Screen shot 2011-11-28 at 11.45.24 AM.png"/>
          <p:cNvPicPr>
            <a:picLocks noChangeAspect="1"/>
          </p:cNvPicPr>
          <p:nvPr/>
        </p:nvPicPr>
        <p:blipFill>
          <a:blip r:embed="rId5"/>
          <a:stretch>
            <a:fillRect/>
          </a:stretch>
        </p:blipFill>
        <p:spPr>
          <a:xfrm>
            <a:off x="838199" y="3650197"/>
            <a:ext cx="7542131" cy="3117923"/>
          </a:xfrm>
          <a:prstGeom prst="rect">
            <a:avLst/>
          </a:prstGeom>
        </p:spPr>
      </p:pic>
      <p:sp>
        <p:nvSpPr>
          <p:cNvPr id="27" name="TextBox 26"/>
          <p:cNvSpPr txBox="1"/>
          <p:nvPr/>
        </p:nvSpPr>
        <p:spPr>
          <a:xfrm>
            <a:off x="228600" y="518319"/>
            <a:ext cx="838200" cy="369332"/>
          </a:xfrm>
          <a:prstGeom prst="rect">
            <a:avLst/>
          </a:prstGeom>
          <a:noFill/>
        </p:spPr>
        <p:txBody>
          <a:bodyPr wrap="square" rtlCol="0">
            <a:spAutoFit/>
          </a:bodyPr>
          <a:lstStyle/>
          <a:p>
            <a:r>
              <a:rPr lang="en-US" dirty="0" smtClean="0"/>
              <a:t>1629</a:t>
            </a:r>
            <a:endParaRPr lang="en-US" dirty="0"/>
          </a:p>
        </p:txBody>
      </p:sp>
      <p:sp>
        <p:nvSpPr>
          <p:cNvPr id="28" name="TextBox 27"/>
          <p:cNvSpPr txBox="1"/>
          <p:nvPr/>
        </p:nvSpPr>
        <p:spPr>
          <a:xfrm>
            <a:off x="228600" y="3650197"/>
            <a:ext cx="838200" cy="369332"/>
          </a:xfrm>
          <a:prstGeom prst="rect">
            <a:avLst/>
          </a:prstGeom>
          <a:noFill/>
        </p:spPr>
        <p:txBody>
          <a:bodyPr wrap="square" rtlCol="0">
            <a:spAutoFit/>
          </a:bodyPr>
          <a:lstStyle/>
          <a:p>
            <a:r>
              <a:rPr lang="en-US" dirty="0" smtClean="0"/>
              <a:t>1852</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do seis.gif"/>
          <p:cNvPicPr>
            <a:picLocks noGrp="1" noChangeAspect="1"/>
          </p:cNvPicPr>
          <p:nvPr>
            <p:ph idx="1"/>
          </p:nvPr>
        </p:nvPicPr>
        <p:blipFill>
          <a:blip r:embed="rId2"/>
          <a:stretch>
            <a:fillRect/>
          </a:stretch>
        </p:blipFill>
        <p:spPr>
          <a:xfrm>
            <a:off x="-98855" y="0"/>
            <a:ext cx="8785655" cy="6858000"/>
          </a:xfr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715962"/>
          </a:xfrm>
        </p:spPr>
        <p:txBody>
          <a:bodyPr>
            <a:normAutofit fontScale="90000"/>
          </a:bodyPr>
          <a:lstStyle/>
          <a:p>
            <a:r>
              <a:rPr lang="en-US" dirty="0" smtClean="0"/>
              <a:t>Patterns of Recurrence</a:t>
            </a:r>
            <a:endParaRPr lang="en-US" dirty="0"/>
          </a:p>
        </p:txBody>
      </p:sp>
      <p:pic>
        <p:nvPicPr>
          <p:cNvPr id="45053" name="Picture 1021"/>
          <p:cNvPicPr>
            <a:picLocks noGrp="1" noChangeAspect="1" noChangeArrowheads="1"/>
          </p:cNvPicPr>
          <p:nvPr>
            <p:ph type="body" idx="1"/>
          </p:nvPr>
        </p:nvPicPr>
        <p:blipFill>
          <a:blip r:embed="rId3"/>
          <a:srcRect/>
          <a:stretch>
            <a:fillRect/>
          </a:stretch>
        </p:blipFill>
        <p:spPr>
          <a:xfrm>
            <a:off x="0" y="914400"/>
            <a:ext cx="9263984" cy="5567363"/>
          </a:xfrm>
          <a:solidFill>
            <a:schemeClr val="bg1"/>
          </a:solid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3" descr="Picture 2.png"/>
          <p:cNvPicPr>
            <a:picLocks noChangeAspect="1"/>
          </p:cNvPicPr>
          <p:nvPr/>
        </p:nvPicPr>
        <p:blipFill>
          <a:blip r:embed="rId2"/>
          <a:srcRect/>
          <a:stretch>
            <a:fillRect/>
          </a:stretch>
        </p:blipFill>
        <p:spPr bwMode="auto">
          <a:xfrm>
            <a:off x="-28575" y="817563"/>
            <a:ext cx="9144000" cy="6115050"/>
          </a:xfrm>
          <a:prstGeom prst="rect">
            <a:avLst/>
          </a:prstGeom>
          <a:noFill/>
          <a:ln w="9525">
            <a:noFill/>
            <a:miter lim="800000"/>
            <a:headEnd/>
            <a:tailEnd/>
          </a:ln>
        </p:spPr>
      </p:pic>
      <p:sp>
        <p:nvSpPr>
          <p:cNvPr id="2" name="Title 1"/>
          <p:cNvSpPr>
            <a:spLocks noGrp="1"/>
          </p:cNvSpPr>
          <p:nvPr>
            <p:ph type="title"/>
          </p:nvPr>
        </p:nvSpPr>
        <p:spPr>
          <a:xfrm>
            <a:off x="285750" y="0"/>
            <a:ext cx="8229600" cy="615950"/>
          </a:xfrm>
          <a:effectLst>
            <a:outerShdw blurRad="50800" dist="38100" dir="5400000">
              <a:srgbClr val="000000">
                <a:alpha val="43000"/>
              </a:srgbClr>
            </a:outerShdw>
          </a:effectLst>
        </p:spPr>
        <p:txBody>
          <a:bodyPr wrap="square" lIns="91440" tIns="45720" rIns="91440" bIns="45720" numCol="1" anchor="t" anchorCtr="0" compatLnSpc="1">
            <a:prstTxWarp prst="textNoShape">
              <a:avLst/>
            </a:prstTxWarp>
            <a:normAutofit fontScale="90000"/>
          </a:bodyPr>
          <a:lstStyle/>
          <a:p>
            <a:r>
              <a:rPr lang="en-US" sz="4000" dirty="0" smtClean="0">
                <a:solidFill>
                  <a:srgbClr val="376092"/>
                </a:solidFill>
              </a:rPr>
              <a:t>Finding Active Faults using Geomorphology</a:t>
            </a:r>
            <a:r>
              <a:rPr lang="en-US" sz="4000" dirty="0" smtClean="0">
                <a:solidFill>
                  <a:schemeClr val="bg2"/>
                </a:solidFill>
              </a:rPr>
              <a:t/>
            </a:r>
            <a:br>
              <a:rPr lang="en-US" sz="4000" dirty="0" smtClean="0">
                <a:solidFill>
                  <a:schemeClr val="bg2"/>
                </a:solidFill>
              </a:rPr>
            </a:br>
            <a:endParaRPr lang="en-US" sz="4000" dirty="0" smtClean="0">
              <a:solidFill>
                <a:schemeClr val="bg2"/>
              </a:solidFill>
            </a:endParaRPr>
          </a:p>
        </p:txBody>
      </p:sp>
      <p:cxnSp>
        <p:nvCxnSpPr>
          <p:cNvPr id="24" name="Straight Connector 23"/>
          <p:cNvCxnSpPr/>
          <p:nvPr/>
        </p:nvCxnSpPr>
        <p:spPr>
          <a:xfrm rot="16200000" flipH="1">
            <a:off x="3479800" y="2641600"/>
            <a:ext cx="609600" cy="3556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 name="Group 34"/>
          <p:cNvGrpSpPr>
            <a:grpSpLocks/>
          </p:cNvGrpSpPr>
          <p:nvPr/>
        </p:nvGrpSpPr>
        <p:grpSpPr bwMode="auto">
          <a:xfrm>
            <a:off x="2971800" y="2065338"/>
            <a:ext cx="1176338" cy="1516062"/>
            <a:chOff x="2971800" y="2065867"/>
            <a:chExt cx="1176867" cy="1515533"/>
          </a:xfrm>
        </p:grpSpPr>
        <p:sp>
          <p:nvSpPr>
            <p:cNvPr id="22" name="Freeform 21"/>
            <p:cNvSpPr/>
            <p:nvPr/>
          </p:nvSpPr>
          <p:spPr>
            <a:xfrm>
              <a:off x="3505440" y="2065867"/>
              <a:ext cx="643227" cy="1515533"/>
            </a:xfrm>
            <a:custGeom>
              <a:avLst/>
              <a:gdLst>
                <a:gd name="connsiteX0" fmla="*/ 0 w 541867"/>
                <a:gd name="connsiteY0" fmla="*/ 1286933 h 1286933"/>
                <a:gd name="connsiteX1" fmla="*/ 101600 w 541867"/>
                <a:gd name="connsiteY1" fmla="*/ 914400 h 1286933"/>
                <a:gd name="connsiteX2" fmla="*/ 135467 w 541867"/>
                <a:gd name="connsiteY2" fmla="*/ 609600 h 1286933"/>
                <a:gd name="connsiteX3" fmla="*/ 203200 w 541867"/>
                <a:gd name="connsiteY3" fmla="*/ 389466 h 1286933"/>
                <a:gd name="connsiteX4" fmla="*/ 372533 w 541867"/>
                <a:gd name="connsiteY4" fmla="*/ 186266 h 1286933"/>
                <a:gd name="connsiteX5" fmla="*/ 541867 w 541867"/>
                <a:gd name="connsiteY5" fmla="*/ 0 h 1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67" h="1286933">
                  <a:moveTo>
                    <a:pt x="0" y="1286933"/>
                  </a:moveTo>
                  <a:cubicBezTo>
                    <a:pt x="39511" y="1157111"/>
                    <a:pt x="79022" y="1027289"/>
                    <a:pt x="101600" y="914400"/>
                  </a:cubicBezTo>
                  <a:cubicBezTo>
                    <a:pt x="124178" y="801511"/>
                    <a:pt x="118534" y="697089"/>
                    <a:pt x="135467" y="609600"/>
                  </a:cubicBezTo>
                  <a:cubicBezTo>
                    <a:pt x="152400" y="522111"/>
                    <a:pt x="163689" y="460022"/>
                    <a:pt x="203200" y="389466"/>
                  </a:cubicBezTo>
                  <a:cubicBezTo>
                    <a:pt x="242711" y="318910"/>
                    <a:pt x="316089" y="251177"/>
                    <a:pt x="372533" y="186266"/>
                  </a:cubicBezTo>
                  <a:cubicBezTo>
                    <a:pt x="428978" y="121355"/>
                    <a:pt x="485422" y="60677"/>
                    <a:pt x="541867" y="0"/>
                  </a:cubicBezTo>
                </a:path>
              </a:pathLst>
            </a:custGeom>
            <a:ln w="4127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31" name="Straight Connector 30"/>
            <p:cNvCxnSpPr/>
            <p:nvPr/>
          </p:nvCxnSpPr>
          <p:spPr>
            <a:xfrm rot="5400000" flipH="1" flipV="1">
              <a:off x="2971922" y="3276585"/>
              <a:ext cx="304694" cy="304937"/>
            </a:xfrm>
            <a:prstGeom prst="line">
              <a:avLst/>
            </a:prstGeom>
            <a:ln w="4127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38918" name="TextBox 31"/>
          <p:cNvSpPr txBox="1">
            <a:spLocks noChangeArrowheads="1"/>
          </p:cNvSpPr>
          <p:nvPr/>
        </p:nvSpPr>
        <p:spPr bwMode="auto">
          <a:xfrm>
            <a:off x="2362200" y="4495800"/>
            <a:ext cx="1268413" cy="923925"/>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   Sunda </a:t>
            </a:r>
          </a:p>
          <a:p>
            <a:r>
              <a:rPr lang="en-US" b="1">
                <a:solidFill>
                  <a:srgbClr val="FFFF00"/>
                </a:solidFill>
              </a:rPr>
              <a:t>Subduction </a:t>
            </a:r>
          </a:p>
          <a:p>
            <a:r>
              <a:rPr lang="en-US" b="1">
                <a:solidFill>
                  <a:srgbClr val="FFFF00"/>
                </a:solidFill>
              </a:rPr>
              <a:t>     Zone</a:t>
            </a:r>
          </a:p>
        </p:txBody>
      </p:sp>
      <p:grpSp>
        <p:nvGrpSpPr>
          <p:cNvPr id="4" name="Group 33"/>
          <p:cNvGrpSpPr>
            <a:grpSpLocks/>
          </p:cNvGrpSpPr>
          <p:nvPr/>
        </p:nvGrpSpPr>
        <p:grpSpPr bwMode="auto">
          <a:xfrm>
            <a:off x="2201863" y="2065338"/>
            <a:ext cx="3394075" cy="1660525"/>
            <a:chOff x="2201332" y="2065868"/>
            <a:chExt cx="3394214" cy="1659466"/>
          </a:xfrm>
        </p:grpSpPr>
        <p:sp>
          <p:nvSpPr>
            <p:cNvPr id="19" name="Freeform 18"/>
            <p:cNvSpPr/>
            <p:nvPr/>
          </p:nvSpPr>
          <p:spPr>
            <a:xfrm>
              <a:off x="2201332" y="2065868"/>
              <a:ext cx="1684406" cy="1659466"/>
            </a:xfrm>
            <a:custGeom>
              <a:avLst/>
              <a:gdLst>
                <a:gd name="connsiteX0" fmla="*/ 0 w 1343378"/>
                <a:gd name="connsiteY0" fmla="*/ 1289755 h 1289755"/>
                <a:gd name="connsiteX1" fmla="*/ 355600 w 1343378"/>
                <a:gd name="connsiteY1" fmla="*/ 951089 h 1289755"/>
                <a:gd name="connsiteX2" fmla="*/ 660400 w 1343378"/>
                <a:gd name="connsiteY2" fmla="*/ 680155 h 1289755"/>
                <a:gd name="connsiteX3" fmla="*/ 880534 w 1343378"/>
                <a:gd name="connsiteY3" fmla="*/ 510822 h 1289755"/>
                <a:gd name="connsiteX4" fmla="*/ 982134 w 1343378"/>
                <a:gd name="connsiteY4" fmla="*/ 358422 h 1289755"/>
                <a:gd name="connsiteX5" fmla="*/ 1286934 w 1343378"/>
                <a:gd name="connsiteY5" fmla="*/ 53622 h 1289755"/>
                <a:gd name="connsiteX6" fmla="*/ 1320800 w 1343378"/>
                <a:gd name="connsiteY6" fmla="*/ 36689 h 128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378" h="1289755">
                  <a:moveTo>
                    <a:pt x="0" y="1289755"/>
                  </a:moveTo>
                  <a:cubicBezTo>
                    <a:pt x="127000" y="1169811"/>
                    <a:pt x="245533" y="1052689"/>
                    <a:pt x="355600" y="951089"/>
                  </a:cubicBezTo>
                  <a:cubicBezTo>
                    <a:pt x="465667" y="849489"/>
                    <a:pt x="572911" y="753533"/>
                    <a:pt x="660400" y="680155"/>
                  </a:cubicBezTo>
                  <a:cubicBezTo>
                    <a:pt x="747889" y="606777"/>
                    <a:pt x="826912" y="564444"/>
                    <a:pt x="880534" y="510822"/>
                  </a:cubicBezTo>
                  <a:cubicBezTo>
                    <a:pt x="934156" y="457200"/>
                    <a:pt x="914401" y="434622"/>
                    <a:pt x="982134" y="358422"/>
                  </a:cubicBezTo>
                  <a:cubicBezTo>
                    <a:pt x="1049867" y="282222"/>
                    <a:pt x="1230490" y="107244"/>
                    <a:pt x="1286934" y="53622"/>
                  </a:cubicBezTo>
                  <a:cubicBezTo>
                    <a:pt x="1343378" y="0"/>
                    <a:pt x="1332089" y="18344"/>
                    <a:pt x="1320800" y="36689"/>
                  </a:cubicBezTo>
                </a:path>
              </a:pathLst>
            </a:custGeom>
            <a:ln w="4445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8928" name="TextBox 32"/>
            <p:cNvSpPr txBox="1">
              <a:spLocks noChangeArrowheads="1"/>
            </p:cNvSpPr>
            <p:nvPr/>
          </p:nvSpPr>
          <p:spPr bwMode="auto">
            <a:xfrm>
              <a:off x="4267200" y="2662536"/>
              <a:ext cx="1328346" cy="923330"/>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   Banda A-C</a:t>
              </a:r>
            </a:p>
            <a:p>
              <a:r>
                <a:rPr lang="en-US" b="1">
                  <a:solidFill>
                    <a:srgbClr val="FFFF00"/>
                  </a:solidFill>
                </a:rPr>
                <a:t>     Collision </a:t>
              </a:r>
            </a:p>
            <a:p>
              <a:r>
                <a:rPr lang="en-US" b="1">
                  <a:solidFill>
                    <a:srgbClr val="FFFF00"/>
                  </a:solidFill>
                </a:rPr>
                <a:t>        Zone</a:t>
              </a:r>
            </a:p>
          </p:txBody>
        </p:sp>
      </p:grpSp>
      <p:grpSp>
        <p:nvGrpSpPr>
          <p:cNvPr id="5" name="Group 43"/>
          <p:cNvGrpSpPr>
            <a:grpSpLocks/>
          </p:cNvGrpSpPr>
          <p:nvPr/>
        </p:nvGrpSpPr>
        <p:grpSpPr bwMode="auto">
          <a:xfrm>
            <a:off x="2978150" y="1839913"/>
            <a:ext cx="6137275" cy="2719387"/>
            <a:chOff x="2978150" y="1840553"/>
            <a:chExt cx="6137448" cy="2718612"/>
          </a:xfrm>
        </p:grpSpPr>
        <p:pic>
          <p:nvPicPr>
            <p:cNvPr id="38921" name="Picture 35" descr="IMG_9787.JPG"/>
            <p:cNvPicPr>
              <a:picLocks noChangeAspect="1"/>
            </p:cNvPicPr>
            <p:nvPr/>
          </p:nvPicPr>
          <p:blipFill>
            <a:blip r:embed="rId3"/>
            <a:srcRect t="8829"/>
            <a:stretch>
              <a:fillRect/>
            </a:stretch>
          </p:blipFill>
          <p:spPr bwMode="auto">
            <a:xfrm>
              <a:off x="5791200" y="2286000"/>
              <a:ext cx="3324398" cy="2273165"/>
            </a:xfrm>
            <a:prstGeom prst="rect">
              <a:avLst/>
            </a:prstGeom>
            <a:noFill/>
            <a:ln w="9525">
              <a:noFill/>
              <a:miter lim="800000"/>
              <a:headEnd/>
              <a:tailEnd/>
            </a:ln>
          </p:spPr>
        </p:pic>
        <p:sp>
          <p:nvSpPr>
            <p:cNvPr id="37" name="Freeform 36"/>
            <p:cNvSpPr/>
            <p:nvPr/>
          </p:nvSpPr>
          <p:spPr>
            <a:xfrm>
              <a:off x="3884639" y="1840553"/>
              <a:ext cx="528652" cy="674495"/>
            </a:xfrm>
            <a:custGeom>
              <a:avLst/>
              <a:gdLst>
                <a:gd name="connsiteX0" fmla="*/ 463550 w 528204"/>
                <a:gd name="connsiteY0" fmla="*/ 12700 h 586093"/>
                <a:gd name="connsiteX1" fmla="*/ 285750 w 528204"/>
                <a:gd name="connsiteY1" fmla="*/ 190500 h 586093"/>
                <a:gd name="connsiteX2" fmla="*/ 177800 w 528204"/>
                <a:gd name="connsiteY2" fmla="*/ 298450 h 586093"/>
                <a:gd name="connsiteX3" fmla="*/ 31750 w 528204"/>
                <a:gd name="connsiteY3" fmla="*/ 469900 h 586093"/>
                <a:gd name="connsiteX4" fmla="*/ 0 w 528204"/>
                <a:gd name="connsiteY4" fmla="*/ 546100 h 586093"/>
                <a:gd name="connsiteX5" fmla="*/ 25400 w 528204"/>
                <a:gd name="connsiteY5" fmla="*/ 584200 h 586093"/>
                <a:gd name="connsiteX6" fmla="*/ 209550 w 528204"/>
                <a:gd name="connsiteY6" fmla="*/ 387350 h 586093"/>
                <a:gd name="connsiteX7" fmla="*/ 298450 w 528204"/>
                <a:gd name="connsiteY7" fmla="*/ 273050 h 586093"/>
                <a:gd name="connsiteX8" fmla="*/ 444500 w 528204"/>
                <a:gd name="connsiteY8" fmla="*/ 190500 h 586093"/>
                <a:gd name="connsiteX9" fmla="*/ 527050 w 528204"/>
                <a:gd name="connsiteY9" fmla="*/ 57150 h 586093"/>
                <a:gd name="connsiteX10" fmla="*/ 514350 w 528204"/>
                <a:gd name="connsiteY10" fmla="*/ 0 h 586093"/>
                <a:gd name="connsiteX11" fmla="*/ 463550 w 528204"/>
                <a:gd name="connsiteY11" fmla="*/ 12700 h 58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204" h="586093">
                  <a:moveTo>
                    <a:pt x="463550" y="12700"/>
                  </a:moveTo>
                  <a:lnTo>
                    <a:pt x="285750" y="190500"/>
                  </a:lnTo>
                  <a:lnTo>
                    <a:pt x="177800" y="298450"/>
                  </a:lnTo>
                  <a:lnTo>
                    <a:pt x="31750" y="469900"/>
                  </a:lnTo>
                  <a:lnTo>
                    <a:pt x="0" y="546100"/>
                  </a:lnTo>
                  <a:cubicBezTo>
                    <a:pt x="19997" y="586093"/>
                    <a:pt x="4851" y="584200"/>
                    <a:pt x="25400" y="584200"/>
                  </a:cubicBezTo>
                  <a:lnTo>
                    <a:pt x="209550" y="387350"/>
                  </a:lnTo>
                  <a:cubicBezTo>
                    <a:pt x="288098" y="269528"/>
                    <a:pt x="239959" y="273050"/>
                    <a:pt x="298450" y="273050"/>
                  </a:cubicBezTo>
                  <a:lnTo>
                    <a:pt x="444500" y="190500"/>
                  </a:lnTo>
                  <a:cubicBezTo>
                    <a:pt x="528204" y="61725"/>
                    <a:pt x="527050" y="113990"/>
                    <a:pt x="527050" y="57150"/>
                  </a:cubicBezTo>
                  <a:lnTo>
                    <a:pt x="514350" y="0"/>
                  </a:lnTo>
                  <a:lnTo>
                    <a:pt x="463550" y="12700"/>
                  </a:ln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Freeform 37"/>
            <p:cNvSpPr/>
            <p:nvPr/>
          </p:nvSpPr>
          <p:spPr>
            <a:xfrm>
              <a:off x="3600468" y="3035599"/>
              <a:ext cx="158754" cy="355499"/>
            </a:xfrm>
            <a:custGeom>
              <a:avLst/>
              <a:gdLst>
                <a:gd name="connsiteX0" fmla="*/ 69850 w 158750"/>
                <a:gd name="connsiteY0" fmla="*/ 44450 h 355600"/>
                <a:gd name="connsiteX1" fmla="*/ 12700 w 158750"/>
                <a:gd name="connsiteY1" fmla="*/ 254000 h 355600"/>
                <a:gd name="connsiteX2" fmla="*/ 0 w 158750"/>
                <a:gd name="connsiteY2" fmla="*/ 355600 h 355600"/>
                <a:gd name="connsiteX3" fmla="*/ 88900 w 158750"/>
                <a:gd name="connsiteY3" fmla="*/ 292100 h 355600"/>
                <a:gd name="connsiteX4" fmla="*/ 152400 w 158750"/>
                <a:gd name="connsiteY4" fmla="*/ 158750 h 355600"/>
                <a:gd name="connsiteX5" fmla="*/ 158750 w 158750"/>
                <a:gd name="connsiteY5" fmla="*/ 63500 h 355600"/>
                <a:gd name="connsiteX6" fmla="*/ 107950 w 158750"/>
                <a:gd name="connsiteY6" fmla="*/ 0 h 355600"/>
                <a:gd name="connsiteX7" fmla="*/ 69850 w 158750"/>
                <a:gd name="connsiteY7" fmla="*/ 4445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50" h="355600">
                  <a:moveTo>
                    <a:pt x="69850" y="44450"/>
                  </a:moveTo>
                  <a:lnTo>
                    <a:pt x="12700" y="254000"/>
                  </a:lnTo>
                  <a:lnTo>
                    <a:pt x="0" y="355600"/>
                  </a:lnTo>
                  <a:cubicBezTo>
                    <a:pt x="84228" y="290809"/>
                    <a:pt x="47834" y="292100"/>
                    <a:pt x="88900" y="292100"/>
                  </a:cubicBezTo>
                  <a:lnTo>
                    <a:pt x="152400" y="158750"/>
                  </a:lnTo>
                  <a:lnTo>
                    <a:pt x="158750" y="63500"/>
                  </a:lnTo>
                  <a:lnTo>
                    <a:pt x="107950" y="0"/>
                  </a:lnTo>
                  <a:lnTo>
                    <a:pt x="69850" y="44450"/>
                  </a:ln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Freeform 38"/>
            <p:cNvSpPr/>
            <p:nvPr/>
          </p:nvSpPr>
          <p:spPr>
            <a:xfrm>
              <a:off x="3498865" y="2146853"/>
              <a:ext cx="431812" cy="412632"/>
            </a:xfrm>
            <a:custGeom>
              <a:avLst/>
              <a:gdLst>
                <a:gd name="connsiteX0" fmla="*/ 342900 w 431800"/>
                <a:gd name="connsiteY0" fmla="*/ 0 h 412750"/>
                <a:gd name="connsiteX1" fmla="*/ 158750 w 431800"/>
                <a:gd name="connsiteY1" fmla="*/ 158750 h 412750"/>
                <a:gd name="connsiteX2" fmla="*/ 63500 w 431800"/>
                <a:gd name="connsiteY2" fmla="*/ 323850 h 412750"/>
                <a:gd name="connsiteX3" fmla="*/ 31750 w 431800"/>
                <a:gd name="connsiteY3" fmla="*/ 336550 h 412750"/>
                <a:gd name="connsiteX4" fmla="*/ 0 w 431800"/>
                <a:gd name="connsiteY4" fmla="*/ 412750 h 412750"/>
                <a:gd name="connsiteX5" fmla="*/ 171450 w 431800"/>
                <a:gd name="connsiteY5" fmla="*/ 323850 h 412750"/>
                <a:gd name="connsiteX6" fmla="*/ 317500 w 431800"/>
                <a:gd name="connsiteY6" fmla="*/ 165100 h 412750"/>
                <a:gd name="connsiteX7" fmla="*/ 431800 w 431800"/>
                <a:gd name="connsiteY7" fmla="*/ 31750 h 412750"/>
                <a:gd name="connsiteX8" fmla="*/ 342900 w 431800"/>
                <a:gd name="connsiteY8" fmla="*/ 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00" h="412750">
                  <a:moveTo>
                    <a:pt x="342900" y="0"/>
                  </a:moveTo>
                  <a:cubicBezTo>
                    <a:pt x="150774" y="160105"/>
                    <a:pt x="69742" y="158750"/>
                    <a:pt x="158750" y="158750"/>
                  </a:cubicBezTo>
                  <a:lnTo>
                    <a:pt x="63500" y="323850"/>
                  </a:lnTo>
                  <a:lnTo>
                    <a:pt x="31750" y="336550"/>
                  </a:lnTo>
                  <a:lnTo>
                    <a:pt x="0" y="412750"/>
                  </a:lnTo>
                  <a:cubicBezTo>
                    <a:pt x="179693" y="322903"/>
                    <a:pt x="244062" y="323850"/>
                    <a:pt x="171450" y="323850"/>
                  </a:cubicBezTo>
                  <a:cubicBezTo>
                    <a:pt x="312548" y="163511"/>
                    <a:pt x="240662" y="165100"/>
                    <a:pt x="317500" y="165100"/>
                  </a:cubicBezTo>
                  <a:lnTo>
                    <a:pt x="431800" y="31750"/>
                  </a:lnTo>
                  <a:lnTo>
                    <a:pt x="342900" y="0"/>
                  </a:ln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Freeform 39"/>
            <p:cNvSpPr/>
            <p:nvPr/>
          </p:nvSpPr>
          <p:spPr>
            <a:xfrm>
              <a:off x="2978150" y="3321268"/>
              <a:ext cx="381011" cy="336454"/>
            </a:xfrm>
            <a:custGeom>
              <a:avLst/>
              <a:gdLst>
                <a:gd name="connsiteX0" fmla="*/ 292100 w 381000"/>
                <a:gd name="connsiteY0" fmla="*/ 0 h 336550"/>
                <a:gd name="connsiteX1" fmla="*/ 177800 w 381000"/>
                <a:gd name="connsiteY1" fmla="*/ 107950 h 336550"/>
                <a:gd name="connsiteX2" fmla="*/ 82550 w 381000"/>
                <a:gd name="connsiteY2" fmla="*/ 203200 h 336550"/>
                <a:gd name="connsiteX3" fmla="*/ 0 w 381000"/>
                <a:gd name="connsiteY3" fmla="*/ 279400 h 336550"/>
                <a:gd name="connsiteX4" fmla="*/ 0 w 381000"/>
                <a:gd name="connsiteY4" fmla="*/ 336550 h 336550"/>
                <a:gd name="connsiteX5" fmla="*/ 107950 w 381000"/>
                <a:gd name="connsiteY5" fmla="*/ 298450 h 336550"/>
                <a:gd name="connsiteX6" fmla="*/ 222250 w 381000"/>
                <a:gd name="connsiteY6" fmla="*/ 190500 h 336550"/>
                <a:gd name="connsiteX7" fmla="*/ 311150 w 381000"/>
                <a:gd name="connsiteY7" fmla="*/ 57150 h 336550"/>
                <a:gd name="connsiteX8" fmla="*/ 381000 w 381000"/>
                <a:gd name="connsiteY8" fmla="*/ 6350 h 336550"/>
                <a:gd name="connsiteX9" fmla="*/ 292100 w 381000"/>
                <a:gd name="connsiteY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336550">
                  <a:moveTo>
                    <a:pt x="292100" y="0"/>
                  </a:moveTo>
                  <a:lnTo>
                    <a:pt x="177800" y="107950"/>
                  </a:lnTo>
                  <a:lnTo>
                    <a:pt x="82550" y="203200"/>
                  </a:lnTo>
                  <a:lnTo>
                    <a:pt x="0" y="279400"/>
                  </a:lnTo>
                  <a:lnTo>
                    <a:pt x="0" y="336550"/>
                  </a:lnTo>
                  <a:lnTo>
                    <a:pt x="107950" y="298450"/>
                  </a:lnTo>
                  <a:lnTo>
                    <a:pt x="222250" y="190500"/>
                  </a:lnTo>
                  <a:cubicBezTo>
                    <a:pt x="312364" y="61766"/>
                    <a:pt x="311150" y="115174"/>
                    <a:pt x="311150" y="57150"/>
                  </a:cubicBezTo>
                  <a:lnTo>
                    <a:pt x="381000" y="6350"/>
                  </a:lnTo>
                  <a:lnTo>
                    <a:pt x="292100" y="0"/>
                  </a:ln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Freeform 41"/>
            <p:cNvSpPr/>
            <p:nvPr/>
          </p:nvSpPr>
          <p:spPr>
            <a:xfrm>
              <a:off x="3760810" y="2642012"/>
              <a:ext cx="265119" cy="514203"/>
            </a:xfrm>
            <a:custGeom>
              <a:avLst/>
              <a:gdLst>
                <a:gd name="connsiteX0" fmla="*/ 252927 w 265627"/>
                <a:gd name="connsiteY0" fmla="*/ 0 h 514350"/>
                <a:gd name="connsiteX1" fmla="*/ 195777 w 265627"/>
                <a:gd name="connsiteY1" fmla="*/ 107950 h 514350"/>
                <a:gd name="connsiteX2" fmla="*/ 189427 w 265627"/>
                <a:gd name="connsiteY2" fmla="*/ 190500 h 514350"/>
                <a:gd name="connsiteX3" fmla="*/ 176727 w 265627"/>
                <a:gd name="connsiteY3" fmla="*/ 311150 h 514350"/>
                <a:gd name="connsiteX4" fmla="*/ 132277 w 265627"/>
                <a:gd name="connsiteY4" fmla="*/ 241300 h 514350"/>
                <a:gd name="connsiteX5" fmla="*/ 43377 w 265627"/>
                <a:gd name="connsiteY5" fmla="*/ 184150 h 514350"/>
                <a:gd name="connsiteX6" fmla="*/ 119577 w 265627"/>
                <a:gd name="connsiteY6" fmla="*/ 304800 h 514350"/>
                <a:gd name="connsiteX7" fmla="*/ 202127 w 265627"/>
                <a:gd name="connsiteY7" fmla="*/ 450850 h 514350"/>
                <a:gd name="connsiteX8" fmla="*/ 202127 w 265627"/>
                <a:gd name="connsiteY8" fmla="*/ 514350 h 514350"/>
                <a:gd name="connsiteX9" fmla="*/ 265627 w 265627"/>
                <a:gd name="connsiteY9" fmla="*/ 374650 h 514350"/>
                <a:gd name="connsiteX10" fmla="*/ 265627 w 265627"/>
                <a:gd name="connsiteY10" fmla="*/ 203200 h 514350"/>
                <a:gd name="connsiteX11" fmla="*/ 265627 w 265627"/>
                <a:gd name="connsiteY11" fmla="*/ 57150 h 514350"/>
                <a:gd name="connsiteX12" fmla="*/ 252927 w 265627"/>
                <a:gd name="connsiteY12"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627" h="514350">
                  <a:moveTo>
                    <a:pt x="252927" y="0"/>
                  </a:moveTo>
                  <a:lnTo>
                    <a:pt x="195777" y="107950"/>
                  </a:lnTo>
                  <a:lnTo>
                    <a:pt x="189427" y="190500"/>
                  </a:lnTo>
                  <a:lnTo>
                    <a:pt x="176727" y="311150"/>
                  </a:lnTo>
                  <a:lnTo>
                    <a:pt x="132277" y="241300"/>
                  </a:lnTo>
                  <a:cubicBezTo>
                    <a:pt x="35212" y="183061"/>
                    <a:pt x="0" y="184150"/>
                    <a:pt x="43377" y="184150"/>
                  </a:cubicBezTo>
                  <a:lnTo>
                    <a:pt x="119577" y="304800"/>
                  </a:lnTo>
                  <a:lnTo>
                    <a:pt x="202127" y="450850"/>
                  </a:lnTo>
                  <a:lnTo>
                    <a:pt x="202127" y="514350"/>
                  </a:lnTo>
                  <a:lnTo>
                    <a:pt x="265627" y="374650"/>
                  </a:lnTo>
                  <a:lnTo>
                    <a:pt x="265627" y="203200"/>
                  </a:lnTo>
                  <a:lnTo>
                    <a:pt x="265627" y="57150"/>
                  </a:lnTo>
                  <a:lnTo>
                    <a:pt x="252927" y="0"/>
                  </a:ln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0" name="Picture 16" descr="Picture 1.png"/>
          <p:cNvPicPr>
            <a:picLocks noChangeAspect="1"/>
          </p:cNvPicPr>
          <p:nvPr/>
        </p:nvPicPr>
        <p:blipFill>
          <a:blip r:embed="rId4"/>
          <a:srcRect/>
          <a:stretch>
            <a:fillRect/>
          </a:stretch>
        </p:blipFill>
        <p:spPr bwMode="auto">
          <a:xfrm>
            <a:off x="2590800" y="4559300"/>
            <a:ext cx="6553200" cy="21543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304800"/>
            <a:ext cx="3276600" cy="1143000"/>
          </a:xfrm>
        </p:spPr>
        <p:txBody>
          <a:bodyPr/>
          <a:lstStyle/>
          <a:p>
            <a:r>
              <a:rPr lang="en-US" sz="2400" dirty="0"/>
              <a:t>Uplifted Coral Terraces,</a:t>
            </a:r>
            <a:r>
              <a:rPr lang="en-US" sz="2400" dirty="0" smtClean="0"/>
              <a:t> Banda Sea Region</a:t>
            </a:r>
            <a:endParaRPr lang="en-US" sz="2400" dirty="0"/>
          </a:p>
        </p:txBody>
      </p:sp>
      <p:pic>
        <p:nvPicPr>
          <p:cNvPr id="17411" name="Picture 3" descr="BaucauPan"/>
          <p:cNvPicPr>
            <a:picLocks noChangeAspect="1" noChangeArrowheads="1"/>
          </p:cNvPicPr>
          <p:nvPr/>
        </p:nvPicPr>
        <p:blipFill>
          <a:blip r:embed="rId2"/>
          <a:srcRect t="21213" b="19003"/>
          <a:stretch>
            <a:fillRect/>
          </a:stretch>
        </p:blipFill>
        <p:spPr bwMode="auto">
          <a:xfrm>
            <a:off x="0" y="4495800"/>
            <a:ext cx="9029700" cy="2362200"/>
          </a:xfrm>
          <a:prstGeom prst="rect">
            <a:avLst/>
          </a:prstGeom>
          <a:noFill/>
        </p:spPr>
      </p:pic>
      <p:pic>
        <p:nvPicPr>
          <p:cNvPr id="6" name="Picture 5" descr="IMG_9517.JPG"/>
          <p:cNvPicPr>
            <a:picLocks noChangeAspect="1"/>
          </p:cNvPicPr>
          <p:nvPr/>
        </p:nvPicPr>
        <p:blipFill>
          <a:blip r:embed="rId3"/>
          <a:stretch>
            <a:fillRect/>
          </a:stretch>
        </p:blipFill>
        <p:spPr>
          <a:xfrm>
            <a:off x="4263495" y="761999"/>
            <a:ext cx="4872567" cy="365442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descr="Slide32.jpg"/>
          <p:cNvPicPr>
            <a:picLocks noGrp="1" noChangeAspect="1"/>
          </p:cNvPicPr>
          <p:nvPr>
            <p:ph idx="1"/>
          </p:nvPr>
        </p:nvPicPr>
        <p:blipFill>
          <a:blip r:embed="rId2"/>
          <a:stretch>
            <a:fillRect/>
          </a:stretch>
        </p:blipFill>
        <p:spPr>
          <a:xfrm>
            <a:off x="0" y="183356"/>
            <a:ext cx="8899525" cy="6674644"/>
          </a:xfrm>
        </p:spPr>
      </p:pic>
      <p:pic>
        <p:nvPicPr>
          <p:cNvPr id="4" name="Picture 4" descr="NicoleGPS"/>
          <p:cNvPicPr>
            <a:picLocks noChangeAspect="1" noChangeArrowheads="1"/>
          </p:cNvPicPr>
          <p:nvPr/>
        </p:nvPicPr>
        <p:blipFill>
          <a:blip r:embed="rId3"/>
          <a:srcRect t="17967"/>
          <a:stretch>
            <a:fillRect/>
          </a:stretch>
        </p:blipFill>
        <p:spPr bwMode="auto">
          <a:xfrm>
            <a:off x="0" y="0"/>
            <a:ext cx="2971800" cy="183008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1" name="Picture 3" descr="Figure5_rev6b"/>
          <p:cNvPicPr>
            <a:picLocks noChangeAspect="1" noChangeArrowheads="1"/>
          </p:cNvPicPr>
          <p:nvPr/>
        </p:nvPicPr>
        <p:blipFill>
          <a:blip r:embed="rId3"/>
          <a:srcRect l="5142"/>
          <a:stretch>
            <a:fillRect/>
          </a:stretch>
        </p:blipFill>
        <p:spPr bwMode="auto">
          <a:xfrm>
            <a:off x="1600200" y="0"/>
            <a:ext cx="7543800" cy="3798888"/>
          </a:xfrm>
          <a:prstGeom prst="rect">
            <a:avLst/>
          </a:prstGeom>
          <a:noFill/>
          <a:ln w="25400">
            <a:solidFill>
              <a:schemeClr val="tx1"/>
            </a:solidFill>
            <a:miter lim="800000"/>
            <a:headEnd/>
            <a:tailEnd/>
          </a:ln>
        </p:spPr>
      </p:pic>
      <p:pic>
        <p:nvPicPr>
          <p:cNvPr id="12292" name="Picture 4" descr="thesis_tables_forpress"/>
          <p:cNvPicPr>
            <a:picLocks noChangeAspect="1" noChangeArrowheads="1"/>
          </p:cNvPicPr>
          <p:nvPr/>
        </p:nvPicPr>
        <p:blipFill>
          <a:blip r:embed="rId4"/>
          <a:srcRect/>
          <a:stretch>
            <a:fillRect/>
          </a:stretch>
        </p:blipFill>
        <p:spPr bwMode="auto">
          <a:xfrm>
            <a:off x="184150" y="2538413"/>
            <a:ext cx="3035300" cy="3884612"/>
          </a:xfrm>
          <a:prstGeom prst="rect">
            <a:avLst/>
          </a:prstGeom>
          <a:noFill/>
          <a:ln w="25400">
            <a:solidFill>
              <a:schemeClr val="tx1"/>
            </a:solidFill>
            <a:miter lim="800000"/>
            <a:headEnd/>
            <a:tailEnd/>
          </a:ln>
        </p:spPr>
      </p:pic>
      <p:grpSp>
        <p:nvGrpSpPr>
          <p:cNvPr id="2" name="Group 5"/>
          <p:cNvGrpSpPr>
            <a:grpSpLocks/>
          </p:cNvGrpSpPr>
          <p:nvPr/>
        </p:nvGrpSpPr>
        <p:grpSpPr bwMode="auto">
          <a:xfrm>
            <a:off x="184150" y="3160713"/>
            <a:ext cx="3048000" cy="2755900"/>
            <a:chOff x="576" y="2216"/>
            <a:chExt cx="1920" cy="1736"/>
          </a:xfrm>
        </p:grpSpPr>
        <p:sp>
          <p:nvSpPr>
            <p:cNvPr id="12294" name="Rectangle 6"/>
            <p:cNvSpPr>
              <a:spLocks noChangeArrowheads="1"/>
            </p:cNvSpPr>
            <p:nvPr/>
          </p:nvSpPr>
          <p:spPr bwMode="auto">
            <a:xfrm>
              <a:off x="576" y="2216"/>
              <a:ext cx="1920" cy="202"/>
            </a:xfrm>
            <a:prstGeom prst="rect">
              <a:avLst/>
            </a:prstGeom>
            <a:solidFill>
              <a:srgbClr val="FF0000">
                <a:alpha val="39999"/>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295" name="Rectangle 7"/>
            <p:cNvSpPr>
              <a:spLocks noChangeArrowheads="1"/>
            </p:cNvSpPr>
            <p:nvPr/>
          </p:nvSpPr>
          <p:spPr bwMode="auto">
            <a:xfrm>
              <a:off x="576" y="2726"/>
              <a:ext cx="1920" cy="202"/>
            </a:xfrm>
            <a:prstGeom prst="rect">
              <a:avLst/>
            </a:prstGeom>
            <a:solidFill>
              <a:srgbClr val="FF0000">
                <a:alpha val="39999"/>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296" name="Rectangle 8"/>
            <p:cNvSpPr>
              <a:spLocks noChangeArrowheads="1"/>
            </p:cNvSpPr>
            <p:nvPr/>
          </p:nvSpPr>
          <p:spPr bwMode="auto">
            <a:xfrm>
              <a:off x="576" y="3143"/>
              <a:ext cx="1920" cy="106"/>
            </a:xfrm>
            <a:prstGeom prst="rect">
              <a:avLst/>
            </a:prstGeom>
            <a:solidFill>
              <a:srgbClr val="FF0000">
                <a:alpha val="39999"/>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297" name="Rectangle 9"/>
            <p:cNvSpPr>
              <a:spLocks noChangeArrowheads="1"/>
            </p:cNvSpPr>
            <p:nvPr/>
          </p:nvSpPr>
          <p:spPr bwMode="auto">
            <a:xfrm>
              <a:off x="576" y="3350"/>
              <a:ext cx="1920" cy="106"/>
            </a:xfrm>
            <a:prstGeom prst="rect">
              <a:avLst/>
            </a:prstGeom>
            <a:solidFill>
              <a:srgbClr val="FF0000">
                <a:alpha val="39999"/>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298" name="Rectangle 10"/>
            <p:cNvSpPr>
              <a:spLocks noChangeArrowheads="1"/>
            </p:cNvSpPr>
            <p:nvPr/>
          </p:nvSpPr>
          <p:spPr bwMode="auto">
            <a:xfrm>
              <a:off x="576" y="3846"/>
              <a:ext cx="1920" cy="106"/>
            </a:xfrm>
            <a:prstGeom prst="rect">
              <a:avLst/>
            </a:prstGeom>
            <a:solidFill>
              <a:srgbClr val="FF0000">
                <a:alpha val="39999"/>
              </a:srgbClr>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12307" name="Text Box 19"/>
          <p:cNvSpPr txBox="1">
            <a:spLocks noChangeArrowheads="1"/>
          </p:cNvSpPr>
          <p:nvPr/>
        </p:nvSpPr>
        <p:spPr bwMode="auto">
          <a:xfrm>
            <a:off x="3962400" y="3806825"/>
            <a:ext cx="3360738" cy="366713"/>
          </a:xfrm>
          <a:prstGeom prst="rect">
            <a:avLst/>
          </a:prstGeom>
          <a:noFill/>
          <a:ln w="9525">
            <a:noFill/>
            <a:miter lim="800000"/>
            <a:headEnd/>
            <a:tailEnd/>
          </a:ln>
        </p:spPr>
        <p:txBody>
          <a:bodyPr wrap="none">
            <a:prstTxWarp prst="textNoShape">
              <a:avLst/>
            </a:prstTxWarp>
            <a:spAutoFit/>
          </a:bodyPr>
          <a:lstStyle/>
          <a:p>
            <a:r>
              <a:rPr lang="en-US" sz="1800">
                <a:solidFill>
                  <a:schemeClr val="bg2"/>
                </a:solidFill>
              </a:rPr>
              <a:t>GPS Velocities Relative to Asia</a:t>
            </a:r>
          </a:p>
        </p:txBody>
      </p:sp>
      <p:sp>
        <p:nvSpPr>
          <p:cNvPr id="12313" name="Oval 25"/>
          <p:cNvSpPr>
            <a:spLocks noChangeArrowheads="1"/>
          </p:cNvSpPr>
          <p:nvPr/>
        </p:nvSpPr>
        <p:spPr bwMode="auto">
          <a:xfrm>
            <a:off x="2514600" y="1371600"/>
            <a:ext cx="76200" cy="76200"/>
          </a:xfrm>
          <a:prstGeom prst="ellipse">
            <a:avLst/>
          </a:prstGeom>
          <a:solidFill>
            <a:srgbClr val="B00810"/>
          </a:solidFill>
          <a:ln w="9525">
            <a:noFill/>
            <a:round/>
            <a:headEnd/>
            <a:tailEnd/>
          </a:ln>
        </p:spPr>
        <p:txBody>
          <a:bodyPr wrap="none" anchor="ctr">
            <a:prstTxWarp prst="textNoShape">
              <a:avLst/>
            </a:prstTxWarp>
          </a:bodyPr>
          <a:lstStyle/>
          <a:p>
            <a:endParaRPr lang="en-US"/>
          </a:p>
        </p:txBody>
      </p:sp>
      <p:sp>
        <p:nvSpPr>
          <p:cNvPr id="12314" name="Oval 26"/>
          <p:cNvSpPr>
            <a:spLocks noChangeArrowheads="1"/>
          </p:cNvSpPr>
          <p:nvPr/>
        </p:nvSpPr>
        <p:spPr bwMode="auto">
          <a:xfrm>
            <a:off x="5257800" y="1066800"/>
            <a:ext cx="228600" cy="76200"/>
          </a:xfrm>
          <a:prstGeom prst="ellipse">
            <a:avLst/>
          </a:prstGeom>
          <a:solidFill>
            <a:srgbClr val="B00810">
              <a:alpha val="61000"/>
            </a:srgbClr>
          </a:solidFill>
          <a:ln w="9525">
            <a:noFill/>
            <a:round/>
            <a:headEnd/>
            <a:tailEnd/>
          </a:ln>
        </p:spPr>
        <p:txBody>
          <a:bodyPr wrap="none" anchor="ctr">
            <a:prstTxWarp prst="textNoShape">
              <a:avLst/>
            </a:prstTxWarp>
          </a:bodyPr>
          <a:lstStyle/>
          <a:p>
            <a:endParaRPr lang="en-US"/>
          </a:p>
        </p:txBody>
      </p:sp>
      <p:sp>
        <p:nvSpPr>
          <p:cNvPr id="12315" name="Oval 27"/>
          <p:cNvSpPr>
            <a:spLocks noChangeArrowheads="1"/>
          </p:cNvSpPr>
          <p:nvPr/>
        </p:nvSpPr>
        <p:spPr bwMode="auto">
          <a:xfrm>
            <a:off x="5943600" y="685800"/>
            <a:ext cx="304800" cy="152400"/>
          </a:xfrm>
          <a:prstGeom prst="ellipse">
            <a:avLst/>
          </a:prstGeom>
          <a:solidFill>
            <a:srgbClr val="B00810">
              <a:alpha val="63000"/>
            </a:srgbClr>
          </a:solidFill>
          <a:ln w="9525">
            <a:noFill/>
            <a:round/>
            <a:headEnd/>
            <a:tailEnd/>
          </a:ln>
        </p:spPr>
        <p:txBody>
          <a:bodyPr wrap="none" anchor="ctr">
            <a:prstTxWarp prst="textNoShape">
              <a:avLst/>
            </a:prstTxWarp>
          </a:bodyPr>
          <a:lstStyle/>
          <a:p>
            <a:endParaRPr lang="en-US"/>
          </a:p>
        </p:txBody>
      </p:sp>
      <p:sp>
        <p:nvSpPr>
          <p:cNvPr id="12316" name="Text Box 28"/>
          <p:cNvSpPr txBox="1">
            <a:spLocks noChangeArrowheads="1"/>
          </p:cNvSpPr>
          <p:nvPr/>
        </p:nvSpPr>
        <p:spPr bwMode="auto">
          <a:xfrm>
            <a:off x="3657600" y="762000"/>
            <a:ext cx="1109663"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No Motion</a:t>
            </a:r>
          </a:p>
        </p:txBody>
      </p:sp>
      <p:sp>
        <p:nvSpPr>
          <p:cNvPr id="12317" name="Line 29"/>
          <p:cNvSpPr>
            <a:spLocks noChangeShapeType="1"/>
          </p:cNvSpPr>
          <p:nvPr/>
        </p:nvSpPr>
        <p:spPr bwMode="auto">
          <a:xfrm flipH="1">
            <a:off x="2667000" y="1066800"/>
            <a:ext cx="990600" cy="3048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12318" name="Line 30"/>
          <p:cNvSpPr>
            <a:spLocks noChangeShapeType="1"/>
          </p:cNvSpPr>
          <p:nvPr/>
        </p:nvSpPr>
        <p:spPr bwMode="auto">
          <a:xfrm flipV="1">
            <a:off x="4800600" y="762000"/>
            <a:ext cx="1066800" cy="1524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12319" name="Line 31"/>
          <p:cNvSpPr>
            <a:spLocks noChangeShapeType="1"/>
          </p:cNvSpPr>
          <p:nvPr/>
        </p:nvSpPr>
        <p:spPr bwMode="auto">
          <a:xfrm>
            <a:off x="4800600" y="990600"/>
            <a:ext cx="457200" cy="762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12320" name="Line 32"/>
          <p:cNvSpPr>
            <a:spLocks noChangeShapeType="1"/>
          </p:cNvSpPr>
          <p:nvPr/>
        </p:nvSpPr>
        <p:spPr bwMode="auto">
          <a:xfrm>
            <a:off x="4267200" y="1066800"/>
            <a:ext cx="152400" cy="838200"/>
          </a:xfrm>
          <a:prstGeom prst="line">
            <a:avLst/>
          </a:prstGeom>
          <a:noFill/>
          <a:ln w="9525">
            <a:solidFill>
              <a:schemeClr val="bg1"/>
            </a:solidFill>
            <a:round/>
            <a:headEnd/>
            <a:tailEnd/>
          </a:ln>
          <a:effectLst/>
        </p:spPr>
        <p:txBody>
          <a:bodyPr wrap="none" anchor="ctr">
            <a:prstTxWarp prst="textNoShape">
              <a:avLst/>
            </a:prstTxWarp>
          </a:bodyPr>
          <a:lstStyle/>
          <a:p>
            <a:endParaRPr lang="en-US"/>
          </a:p>
        </p:txBody>
      </p:sp>
      <p:sp>
        <p:nvSpPr>
          <p:cNvPr id="12321" name="Oval 33"/>
          <p:cNvSpPr>
            <a:spLocks noChangeArrowheads="1"/>
          </p:cNvSpPr>
          <p:nvPr/>
        </p:nvSpPr>
        <p:spPr bwMode="auto">
          <a:xfrm>
            <a:off x="4267200" y="1905000"/>
            <a:ext cx="228600" cy="76200"/>
          </a:xfrm>
          <a:prstGeom prst="ellipse">
            <a:avLst/>
          </a:prstGeom>
          <a:solidFill>
            <a:srgbClr val="B00810">
              <a:alpha val="61000"/>
            </a:srgbClr>
          </a:solidFill>
          <a:ln w="9525">
            <a:noFill/>
            <a:round/>
            <a:headEnd/>
            <a:tailEnd/>
          </a:ln>
        </p:spPr>
        <p:txBody>
          <a:bodyPr wrap="none" anchor="ctr">
            <a:prstTxWarp prst="textNoShape">
              <a:avLst/>
            </a:prstTxWarp>
          </a:bodyPr>
          <a:lstStyle/>
          <a:p>
            <a:endParaRPr lang="en-US"/>
          </a:p>
        </p:txBody>
      </p:sp>
      <p:grpSp>
        <p:nvGrpSpPr>
          <p:cNvPr id="3" name="Group 50"/>
          <p:cNvGrpSpPr>
            <a:grpSpLocks/>
          </p:cNvGrpSpPr>
          <p:nvPr/>
        </p:nvGrpSpPr>
        <p:grpSpPr bwMode="auto">
          <a:xfrm>
            <a:off x="1676400" y="381000"/>
            <a:ext cx="6553200" cy="3748088"/>
            <a:chOff x="1056" y="240"/>
            <a:chExt cx="4128" cy="2361"/>
          </a:xfrm>
        </p:grpSpPr>
        <p:grpSp>
          <p:nvGrpSpPr>
            <p:cNvPr id="4" name="Group 39"/>
            <p:cNvGrpSpPr>
              <a:grpSpLocks/>
            </p:cNvGrpSpPr>
            <p:nvPr/>
          </p:nvGrpSpPr>
          <p:grpSpPr bwMode="auto">
            <a:xfrm>
              <a:off x="1056" y="240"/>
              <a:ext cx="2928" cy="2361"/>
              <a:chOff x="1056" y="240"/>
              <a:chExt cx="2928" cy="2361"/>
            </a:xfrm>
          </p:grpSpPr>
          <p:sp>
            <p:nvSpPr>
              <p:cNvPr id="12300" name="Rectangle 12"/>
              <p:cNvSpPr>
                <a:spLocks noChangeArrowheads="1"/>
              </p:cNvSpPr>
              <p:nvPr/>
            </p:nvSpPr>
            <p:spPr bwMode="auto">
              <a:xfrm>
                <a:off x="1296" y="2112"/>
                <a:ext cx="426" cy="489"/>
              </a:xfrm>
              <a:prstGeom prst="rect">
                <a:avLst/>
              </a:prstGeom>
              <a:solidFill>
                <a:schemeClr val="accent1">
                  <a:alpha val="34000"/>
                </a:scheme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322" name="Freeform 34"/>
              <p:cNvSpPr>
                <a:spLocks/>
              </p:cNvSpPr>
              <p:nvPr/>
            </p:nvSpPr>
            <p:spPr bwMode="auto">
              <a:xfrm>
                <a:off x="1056" y="240"/>
                <a:ext cx="2928" cy="1008"/>
              </a:xfrm>
              <a:custGeom>
                <a:avLst/>
                <a:gdLst/>
                <a:ahLst/>
                <a:cxnLst>
                  <a:cxn ang="0">
                    <a:pos x="0" y="432"/>
                  </a:cxn>
                  <a:cxn ang="0">
                    <a:pos x="192" y="624"/>
                  </a:cxn>
                  <a:cxn ang="0">
                    <a:pos x="384" y="768"/>
                  </a:cxn>
                  <a:cxn ang="0">
                    <a:pos x="768" y="864"/>
                  </a:cxn>
                  <a:cxn ang="0">
                    <a:pos x="1488" y="1008"/>
                  </a:cxn>
                  <a:cxn ang="0">
                    <a:pos x="1776" y="1008"/>
                  </a:cxn>
                  <a:cxn ang="0">
                    <a:pos x="1824" y="864"/>
                  </a:cxn>
                  <a:cxn ang="0">
                    <a:pos x="1867" y="720"/>
                  </a:cxn>
                  <a:cxn ang="0">
                    <a:pos x="2160" y="576"/>
                  </a:cxn>
                  <a:cxn ang="0">
                    <a:pos x="2613" y="523"/>
                  </a:cxn>
                  <a:cxn ang="0">
                    <a:pos x="2928" y="336"/>
                  </a:cxn>
                  <a:cxn ang="0">
                    <a:pos x="2928" y="0"/>
                  </a:cxn>
                  <a:cxn ang="0">
                    <a:pos x="0" y="0"/>
                  </a:cxn>
                  <a:cxn ang="0">
                    <a:pos x="0" y="432"/>
                  </a:cxn>
                </a:cxnLst>
                <a:rect l="0" t="0" r="r" b="b"/>
                <a:pathLst>
                  <a:path w="2928" h="1008">
                    <a:moveTo>
                      <a:pt x="0" y="432"/>
                    </a:moveTo>
                    <a:lnTo>
                      <a:pt x="192" y="624"/>
                    </a:lnTo>
                    <a:lnTo>
                      <a:pt x="384" y="768"/>
                    </a:lnTo>
                    <a:lnTo>
                      <a:pt x="768" y="864"/>
                    </a:lnTo>
                    <a:lnTo>
                      <a:pt x="1488" y="1008"/>
                    </a:lnTo>
                    <a:lnTo>
                      <a:pt x="1776" y="1008"/>
                    </a:lnTo>
                    <a:lnTo>
                      <a:pt x="1824" y="864"/>
                    </a:lnTo>
                    <a:cubicBezTo>
                      <a:pt x="1872" y="718"/>
                      <a:pt x="1922" y="720"/>
                      <a:pt x="1867" y="720"/>
                    </a:cubicBezTo>
                    <a:lnTo>
                      <a:pt x="2160" y="576"/>
                    </a:lnTo>
                    <a:cubicBezTo>
                      <a:pt x="2599" y="527"/>
                      <a:pt x="2451" y="561"/>
                      <a:pt x="2613" y="523"/>
                    </a:cubicBezTo>
                    <a:lnTo>
                      <a:pt x="2928" y="336"/>
                    </a:lnTo>
                    <a:lnTo>
                      <a:pt x="2928" y="0"/>
                    </a:lnTo>
                    <a:lnTo>
                      <a:pt x="0" y="0"/>
                    </a:lnTo>
                    <a:lnTo>
                      <a:pt x="0" y="432"/>
                    </a:lnTo>
                    <a:close/>
                  </a:path>
                </a:pathLst>
              </a:custGeom>
              <a:solidFill>
                <a:schemeClr val="accent1">
                  <a:alpha val="20000"/>
                </a:schemeClr>
              </a:solidFill>
              <a:ln w="9525">
                <a:noFill/>
                <a:round/>
                <a:headEnd/>
                <a:tailEnd/>
              </a:ln>
              <a:effectLst/>
            </p:spPr>
            <p:txBody>
              <a:bodyPr wrap="none" anchor="ctr">
                <a:prstTxWarp prst="textNoShape">
                  <a:avLst/>
                </a:prstTxWarp>
              </a:bodyPr>
              <a:lstStyle/>
              <a:p>
                <a:endParaRPr lang="en-US"/>
              </a:p>
            </p:txBody>
          </p:sp>
        </p:grpSp>
        <p:sp>
          <p:nvSpPr>
            <p:cNvPr id="12337" name="Freeform 49"/>
            <p:cNvSpPr>
              <a:spLocks/>
            </p:cNvSpPr>
            <p:nvPr/>
          </p:nvSpPr>
          <p:spPr bwMode="auto">
            <a:xfrm>
              <a:off x="4800" y="240"/>
              <a:ext cx="384" cy="480"/>
            </a:xfrm>
            <a:custGeom>
              <a:avLst/>
              <a:gdLst/>
              <a:ahLst/>
              <a:cxnLst>
                <a:cxn ang="0">
                  <a:pos x="0" y="96"/>
                </a:cxn>
                <a:cxn ang="0">
                  <a:pos x="96" y="240"/>
                </a:cxn>
                <a:cxn ang="0">
                  <a:pos x="144" y="384"/>
                </a:cxn>
                <a:cxn ang="0">
                  <a:pos x="192" y="480"/>
                </a:cxn>
                <a:cxn ang="0">
                  <a:pos x="384" y="432"/>
                </a:cxn>
                <a:cxn ang="0">
                  <a:pos x="352" y="208"/>
                </a:cxn>
                <a:cxn ang="0">
                  <a:pos x="240" y="0"/>
                </a:cxn>
                <a:cxn ang="0">
                  <a:pos x="0" y="0"/>
                </a:cxn>
                <a:cxn ang="0">
                  <a:pos x="0" y="144"/>
                </a:cxn>
              </a:cxnLst>
              <a:rect l="0" t="0" r="r" b="b"/>
              <a:pathLst>
                <a:path w="384" h="480">
                  <a:moveTo>
                    <a:pt x="0" y="96"/>
                  </a:moveTo>
                  <a:lnTo>
                    <a:pt x="96" y="240"/>
                  </a:lnTo>
                  <a:lnTo>
                    <a:pt x="144" y="384"/>
                  </a:lnTo>
                  <a:lnTo>
                    <a:pt x="192" y="480"/>
                  </a:lnTo>
                  <a:lnTo>
                    <a:pt x="384" y="432"/>
                  </a:lnTo>
                  <a:cubicBezTo>
                    <a:pt x="334" y="184"/>
                    <a:pt x="278" y="134"/>
                    <a:pt x="352" y="208"/>
                  </a:cubicBezTo>
                  <a:lnTo>
                    <a:pt x="240" y="0"/>
                  </a:lnTo>
                  <a:lnTo>
                    <a:pt x="0" y="0"/>
                  </a:lnTo>
                  <a:lnTo>
                    <a:pt x="0" y="144"/>
                  </a:lnTo>
                </a:path>
              </a:pathLst>
            </a:custGeom>
            <a:solidFill>
              <a:schemeClr val="accent1">
                <a:alpha val="46001"/>
              </a:schemeClr>
            </a:solidFill>
            <a:ln w="9525">
              <a:noFill/>
              <a:round/>
              <a:headEnd/>
              <a:tailEnd/>
            </a:ln>
            <a:effectLst/>
          </p:spPr>
          <p:txBody>
            <a:bodyPr wrap="none" anchor="ctr">
              <a:prstTxWarp prst="textNoShape">
                <a:avLst/>
              </a:prstTxWarp>
            </a:bodyPr>
            <a:lstStyle/>
            <a:p>
              <a:endParaRPr lang="en-US"/>
            </a:p>
          </p:txBody>
        </p:sp>
      </p:grpSp>
      <p:grpSp>
        <p:nvGrpSpPr>
          <p:cNvPr id="5" name="Group 54"/>
          <p:cNvGrpSpPr>
            <a:grpSpLocks/>
          </p:cNvGrpSpPr>
          <p:nvPr/>
        </p:nvGrpSpPr>
        <p:grpSpPr bwMode="auto">
          <a:xfrm>
            <a:off x="2057400" y="1676400"/>
            <a:ext cx="3429000" cy="2957513"/>
            <a:chOff x="1296" y="1056"/>
            <a:chExt cx="2160" cy="1863"/>
          </a:xfrm>
        </p:grpSpPr>
        <p:sp>
          <p:nvSpPr>
            <p:cNvPr id="12301" name="Rectangle 13"/>
            <p:cNvSpPr>
              <a:spLocks noChangeArrowheads="1"/>
            </p:cNvSpPr>
            <p:nvPr/>
          </p:nvSpPr>
          <p:spPr bwMode="auto">
            <a:xfrm>
              <a:off x="1296" y="2602"/>
              <a:ext cx="426" cy="317"/>
            </a:xfrm>
            <a:prstGeom prst="rect">
              <a:avLst/>
            </a:prstGeom>
            <a:solidFill>
              <a:schemeClr val="accent2">
                <a:alpha val="34000"/>
              </a:scheme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324" name="Freeform 36"/>
            <p:cNvSpPr>
              <a:spLocks/>
            </p:cNvSpPr>
            <p:nvPr/>
          </p:nvSpPr>
          <p:spPr bwMode="auto">
            <a:xfrm>
              <a:off x="2736" y="1056"/>
              <a:ext cx="720" cy="576"/>
            </a:xfrm>
            <a:custGeom>
              <a:avLst/>
              <a:gdLst/>
              <a:ahLst/>
              <a:cxnLst>
                <a:cxn ang="0">
                  <a:pos x="0" y="480"/>
                </a:cxn>
                <a:cxn ang="0">
                  <a:pos x="144" y="96"/>
                </a:cxn>
                <a:cxn ang="0">
                  <a:pos x="240" y="48"/>
                </a:cxn>
                <a:cxn ang="0">
                  <a:pos x="267" y="64"/>
                </a:cxn>
                <a:cxn ang="0">
                  <a:pos x="672" y="0"/>
                </a:cxn>
                <a:cxn ang="0">
                  <a:pos x="720" y="48"/>
                </a:cxn>
                <a:cxn ang="0">
                  <a:pos x="576" y="576"/>
                </a:cxn>
                <a:cxn ang="0">
                  <a:pos x="48" y="528"/>
                </a:cxn>
                <a:cxn ang="0">
                  <a:pos x="0" y="528"/>
                </a:cxn>
                <a:cxn ang="0">
                  <a:pos x="0" y="480"/>
                </a:cxn>
              </a:cxnLst>
              <a:rect l="0" t="0" r="r" b="b"/>
              <a:pathLst>
                <a:path w="720" h="576">
                  <a:moveTo>
                    <a:pt x="0" y="480"/>
                  </a:moveTo>
                  <a:lnTo>
                    <a:pt x="144" y="96"/>
                  </a:lnTo>
                  <a:cubicBezTo>
                    <a:pt x="176" y="80"/>
                    <a:pt x="205" y="57"/>
                    <a:pt x="240" y="48"/>
                  </a:cubicBezTo>
                  <a:cubicBezTo>
                    <a:pt x="250" y="45"/>
                    <a:pt x="267" y="64"/>
                    <a:pt x="267" y="64"/>
                  </a:cubicBezTo>
                  <a:lnTo>
                    <a:pt x="672" y="0"/>
                  </a:lnTo>
                  <a:lnTo>
                    <a:pt x="720" y="48"/>
                  </a:lnTo>
                  <a:lnTo>
                    <a:pt x="576" y="576"/>
                  </a:lnTo>
                  <a:lnTo>
                    <a:pt x="48" y="528"/>
                  </a:lnTo>
                  <a:lnTo>
                    <a:pt x="0" y="528"/>
                  </a:lnTo>
                  <a:lnTo>
                    <a:pt x="0" y="480"/>
                  </a:lnTo>
                  <a:close/>
                </a:path>
              </a:pathLst>
            </a:custGeom>
            <a:solidFill>
              <a:schemeClr val="accent2">
                <a:alpha val="25999"/>
              </a:schemeClr>
            </a:solidFill>
            <a:ln w="9525">
              <a:noFill/>
              <a:round/>
              <a:headEnd/>
              <a:tailEnd/>
            </a:ln>
            <a:effectLst/>
          </p:spPr>
          <p:txBody>
            <a:bodyPr wrap="none" anchor="ctr">
              <a:prstTxWarp prst="textNoShape">
                <a:avLst/>
              </a:prstTxWarp>
            </a:bodyPr>
            <a:lstStyle/>
            <a:p>
              <a:endParaRPr lang="en-US"/>
            </a:p>
          </p:txBody>
        </p:sp>
        <p:sp>
          <p:nvSpPr>
            <p:cNvPr id="12331" name="Text Box 43"/>
            <p:cNvSpPr txBox="1">
              <a:spLocks noChangeArrowheads="1"/>
            </p:cNvSpPr>
            <p:nvPr/>
          </p:nvSpPr>
          <p:spPr bwMode="auto">
            <a:xfrm>
              <a:off x="2592" y="1680"/>
              <a:ext cx="500" cy="288"/>
            </a:xfrm>
            <a:prstGeom prst="rect">
              <a:avLst/>
            </a:prstGeom>
            <a:noFill/>
            <a:ln w="9525">
              <a:noFill/>
              <a:miter lim="800000"/>
              <a:headEnd/>
              <a:tailEnd/>
            </a:ln>
            <a:effectLst/>
          </p:spPr>
          <p:txBody>
            <a:bodyPr wrap="none">
              <a:prstTxWarp prst="textNoShape">
                <a:avLst/>
              </a:prstTxWarp>
              <a:spAutoFit/>
            </a:bodyPr>
            <a:lstStyle/>
            <a:p>
              <a:r>
                <a:rPr lang="en-US" b="1">
                  <a:solidFill>
                    <a:schemeClr val="accent2"/>
                  </a:solidFill>
                </a:rPr>
                <a:t>22%</a:t>
              </a:r>
            </a:p>
          </p:txBody>
        </p:sp>
        <p:sp>
          <p:nvSpPr>
            <p:cNvPr id="12339" name="Line 51"/>
            <p:cNvSpPr>
              <a:spLocks noChangeShapeType="1"/>
            </p:cNvSpPr>
            <p:nvPr/>
          </p:nvSpPr>
          <p:spPr bwMode="auto">
            <a:xfrm flipV="1">
              <a:off x="2880" y="1488"/>
              <a:ext cx="192" cy="240"/>
            </a:xfrm>
            <a:prstGeom prst="line">
              <a:avLst/>
            </a:prstGeom>
            <a:noFill/>
            <a:ln w="22225">
              <a:solidFill>
                <a:schemeClr val="accent2"/>
              </a:solidFill>
              <a:round/>
              <a:headEnd/>
              <a:tailEnd/>
            </a:ln>
            <a:effectLst/>
          </p:spPr>
          <p:txBody>
            <a:bodyPr wrap="none" anchor="ctr">
              <a:prstTxWarp prst="textNoShape">
                <a:avLst/>
              </a:prstTxWarp>
            </a:bodyPr>
            <a:lstStyle/>
            <a:p>
              <a:endParaRPr lang="en-US"/>
            </a:p>
          </p:txBody>
        </p:sp>
      </p:grpSp>
      <p:grpSp>
        <p:nvGrpSpPr>
          <p:cNvPr id="6" name="Group 55"/>
          <p:cNvGrpSpPr>
            <a:grpSpLocks/>
          </p:cNvGrpSpPr>
          <p:nvPr/>
        </p:nvGrpSpPr>
        <p:grpSpPr bwMode="auto">
          <a:xfrm>
            <a:off x="2057400" y="1676400"/>
            <a:ext cx="4343400" cy="3760788"/>
            <a:chOff x="1296" y="1056"/>
            <a:chExt cx="2736" cy="2369"/>
          </a:xfrm>
        </p:grpSpPr>
        <p:grpSp>
          <p:nvGrpSpPr>
            <p:cNvPr id="7" name="Group 41"/>
            <p:cNvGrpSpPr>
              <a:grpSpLocks/>
            </p:cNvGrpSpPr>
            <p:nvPr/>
          </p:nvGrpSpPr>
          <p:grpSpPr bwMode="auto">
            <a:xfrm>
              <a:off x="1296" y="1056"/>
              <a:ext cx="2736" cy="2369"/>
              <a:chOff x="1296" y="1056"/>
              <a:chExt cx="2736" cy="2369"/>
            </a:xfrm>
          </p:grpSpPr>
          <p:sp>
            <p:nvSpPr>
              <p:cNvPr id="12302" name="Rectangle 14"/>
              <p:cNvSpPr>
                <a:spLocks noChangeArrowheads="1"/>
              </p:cNvSpPr>
              <p:nvPr/>
            </p:nvSpPr>
            <p:spPr bwMode="auto">
              <a:xfrm>
                <a:off x="1296" y="2918"/>
                <a:ext cx="426" cy="507"/>
              </a:xfrm>
              <a:prstGeom prst="rect">
                <a:avLst/>
              </a:prstGeom>
              <a:solidFill>
                <a:schemeClr val="folHlink">
                  <a:alpha val="34000"/>
                </a:scheme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325" name="Freeform 37"/>
              <p:cNvSpPr>
                <a:spLocks/>
              </p:cNvSpPr>
              <p:nvPr/>
            </p:nvSpPr>
            <p:spPr bwMode="auto">
              <a:xfrm>
                <a:off x="3312" y="1056"/>
                <a:ext cx="720" cy="576"/>
              </a:xfrm>
              <a:custGeom>
                <a:avLst/>
                <a:gdLst/>
                <a:ahLst/>
                <a:cxnLst>
                  <a:cxn ang="0">
                    <a:pos x="0" y="576"/>
                  </a:cxn>
                  <a:cxn ang="0">
                    <a:pos x="48" y="384"/>
                  </a:cxn>
                  <a:cxn ang="0">
                    <a:pos x="96" y="117"/>
                  </a:cxn>
                  <a:cxn ang="0">
                    <a:pos x="144" y="0"/>
                  </a:cxn>
                  <a:cxn ang="0">
                    <a:pos x="288" y="48"/>
                  </a:cxn>
                  <a:cxn ang="0">
                    <a:pos x="432" y="96"/>
                  </a:cxn>
                  <a:cxn ang="0">
                    <a:pos x="672" y="48"/>
                  </a:cxn>
                  <a:cxn ang="0">
                    <a:pos x="624" y="192"/>
                  </a:cxn>
                  <a:cxn ang="0">
                    <a:pos x="480" y="576"/>
                  </a:cxn>
                  <a:cxn ang="0">
                    <a:pos x="240" y="576"/>
                  </a:cxn>
                  <a:cxn ang="0">
                    <a:pos x="107" y="571"/>
                  </a:cxn>
                  <a:cxn ang="0">
                    <a:pos x="0" y="576"/>
                  </a:cxn>
                </a:cxnLst>
                <a:rect l="0" t="0" r="r" b="b"/>
                <a:pathLst>
                  <a:path w="672" h="576">
                    <a:moveTo>
                      <a:pt x="0" y="576"/>
                    </a:moveTo>
                    <a:lnTo>
                      <a:pt x="48" y="384"/>
                    </a:lnTo>
                    <a:cubicBezTo>
                      <a:pt x="97" y="135"/>
                      <a:pt x="96" y="225"/>
                      <a:pt x="96" y="117"/>
                    </a:cubicBezTo>
                    <a:lnTo>
                      <a:pt x="144" y="0"/>
                    </a:lnTo>
                    <a:lnTo>
                      <a:pt x="288" y="48"/>
                    </a:lnTo>
                    <a:lnTo>
                      <a:pt x="432" y="96"/>
                    </a:lnTo>
                    <a:lnTo>
                      <a:pt x="672" y="48"/>
                    </a:lnTo>
                    <a:lnTo>
                      <a:pt x="624" y="192"/>
                    </a:lnTo>
                    <a:lnTo>
                      <a:pt x="480" y="576"/>
                    </a:lnTo>
                    <a:lnTo>
                      <a:pt x="240" y="576"/>
                    </a:lnTo>
                    <a:cubicBezTo>
                      <a:pt x="195" y="574"/>
                      <a:pt x="107" y="571"/>
                      <a:pt x="107" y="571"/>
                    </a:cubicBezTo>
                    <a:lnTo>
                      <a:pt x="0" y="576"/>
                    </a:lnTo>
                    <a:close/>
                  </a:path>
                </a:pathLst>
              </a:custGeom>
              <a:solidFill>
                <a:schemeClr val="folHlink">
                  <a:alpha val="34000"/>
                </a:schemeClr>
              </a:solidFill>
              <a:ln w="9525">
                <a:noFill/>
                <a:round/>
                <a:headEnd/>
                <a:tailEnd/>
              </a:ln>
              <a:effectLst/>
            </p:spPr>
            <p:txBody>
              <a:bodyPr wrap="none" anchor="ctr">
                <a:prstTxWarp prst="textNoShape">
                  <a:avLst/>
                </a:prstTxWarp>
              </a:bodyPr>
              <a:lstStyle/>
              <a:p>
                <a:endParaRPr lang="en-US"/>
              </a:p>
            </p:txBody>
          </p:sp>
        </p:grpSp>
        <p:sp>
          <p:nvSpPr>
            <p:cNvPr id="12333" name="Text Box 45"/>
            <p:cNvSpPr txBox="1">
              <a:spLocks noChangeArrowheads="1"/>
            </p:cNvSpPr>
            <p:nvPr/>
          </p:nvSpPr>
          <p:spPr bwMode="auto">
            <a:xfrm>
              <a:off x="3312" y="1728"/>
              <a:ext cx="500" cy="288"/>
            </a:xfrm>
            <a:prstGeom prst="rect">
              <a:avLst/>
            </a:prstGeom>
            <a:noFill/>
            <a:ln w="9525">
              <a:noFill/>
              <a:miter lim="800000"/>
              <a:headEnd/>
              <a:tailEnd/>
            </a:ln>
            <a:effectLst/>
          </p:spPr>
          <p:txBody>
            <a:bodyPr wrap="none">
              <a:prstTxWarp prst="textNoShape">
                <a:avLst/>
              </a:prstTxWarp>
              <a:spAutoFit/>
            </a:bodyPr>
            <a:lstStyle/>
            <a:p>
              <a:r>
                <a:rPr lang="en-US" b="1">
                  <a:solidFill>
                    <a:srgbClr val="FF6C09"/>
                  </a:solidFill>
                </a:rPr>
                <a:t>41%</a:t>
              </a:r>
            </a:p>
          </p:txBody>
        </p:sp>
        <p:sp>
          <p:nvSpPr>
            <p:cNvPr id="12340" name="Line 52"/>
            <p:cNvSpPr>
              <a:spLocks noChangeShapeType="1"/>
            </p:cNvSpPr>
            <p:nvPr/>
          </p:nvSpPr>
          <p:spPr bwMode="auto">
            <a:xfrm flipV="1">
              <a:off x="3504" y="1488"/>
              <a:ext cx="144" cy="288"/>
            </a:xfrm>
            <a:prstGeom prst="line">
              <a:avLst/>
            </a:prstGeom>
            <a:noFill/>
            <a:ln w="25400">
              <a:solidFill>
                <a:srgbClr val="FF6C09"/>
              </a:solidFill>
              <a:round/>
              <a:headEnd/>
              <a:tailEnd/>
            </a:ln>
            <a:effectLst/>
          </p:spPr>
          <p:txBody>
            <a:bodyPr wrap="none" anchor="ctr">
              <a:prstTxWarp prst="textNoShape">
                <a:avLst/>
              </a:prstTxWarp>
            </a:bodyPr>
            <a:lstStyle/>
            <a:p>
              <a:endParaRPr lang="en-US"/>
            </a:p>
          </p:txBody>
        </p:sp>
      </p:grpSp>
      <p:grpSp>
        <p:nvGrpSpPr>
          <p:cNvPr id="8" name="Group 56"/>
          <p:cNvGrpSpPr>
            <a:grpSpLocks/>
          </p:cNvGrpSpPr>
          <p:nvPr/>
        </p:nvGrpSpPr>
        <p:grpSpPr bwMode="auto">
          <a:xfrm>
            <a:off x="2057400" y="1600200"/>
            <a:ext cx="5257800" cy="4806950"/>
            <a:chOff x="1296" y="1008"/>
            <a:chExt cx="3312" cy="3028"/>
          </a:xfrm>
        </p:grpSpPr>
        <p:grpSp>
          <p:nvGrpSpPr>
            <p:cNvPr id="9" name="Group 42"/>
            <p:cNvGrpSpPr>
              <a:grpSpLocks/>
            </p:cNvGrpSpPr>
            <p:nvPr/>
          </p:nvGrpSpPr>
          <p:grpSpPr bwMode="auto">
            <a:xfrm>
              <a:off x="1296" y="1008"/>
              <a:ext cx="3312" cy="3028"/>
              <a:chOff x="1296" y="1008"/>
              <a:chExt cx="3312" cy="3028"/>
            </a:xfrm>
          </p:grpSpPr>
          <p:sp>
            <p:nvSpPr>
              <p:cNvPr id="12303" name="Rectangle 15"/>
              <p:cNvSpPr>
                <a:spLocks noChangeArrowheads="1"/>
              </p:cNvSpPr>
              <p:nvPr/>
            </p:nvSpPr>
            <p:spPr bwMode="auto">
              <a:xfrm>
                <a:off x="1296" y="3834"/>
                <a:ext cx="426" cy="202"/>
              </a:xfrm>
              <a:prstGeom prst="rect">
                <a:avLst/>
              </a:prstGeom>
              <a:solidFill>
                <a:srgbClr val="B00810">
                  <a:alpha val="34000"/>
                </a:srgbClr>
              </a:solidFill>
              <a:ln w="9525">
                <a:noFill/>
                <a:miter lim="800000"/>
                <a:headEnd/>
                <a:tailEnd/>
              </a:ln>
              <a:effectLst/>
            </p:spPr>
            <p:txBody>
              <a:bodyPr wrap="none" anchor="ctr">
                <a:prstTxWarp prst="textNoShape">
                  <a:avLst/>
                </a:prstTxWarp>
              </a:bodyPr>
              <a:lstStyle/>
              <a:p>
                <a:endParaRPr lang="en-US"/>
              </a:p>
            </p:txBody>
          </p:sp>
          <p:sp>
            <p:nvSpPr>
              <p:cNvPr id="12304" name="Rectangle 16"/>
              <p:cNvSpPr>
                <a:spLocks noChangeArrowheads="1"/>
              </p:cNvSpPr>
              <p:nvPr/>
            </p:nvSpPr>
            <p:spPr bwMode="auto">
              <a:xfrm>
                <a:off x="1296" y="3423"/>
                <a:ext cx="426" cy="196"/>
              </a:xfrm>
              <a:prstGeom prst="rect">
                <a:avLst/>
              </a:prstGeom>
              <a:solidFill>
                <a:srgbClr val="B00810">
                  <a:alpha val="34000"/>
                </a:srgbClr>
              </a:solidFill>
              <a:ln w="9525">
                <a:noFill/>
                <a:miter lim="800000"/>
                <a:headEnd/>
                <a:tailEnd/>
              </a:ln>
              <a:effectLst/>
            </p:spPr>
            <p:txBody>
              <a:bodyPr wrap="none" anchor="ctr">
                <a:prstTxWarp prst="textNoShape">
                  <a:avLst/>
                </a:prstTxWarp>
              </a:bodyPr>
              <a:lstStyle/>
              <a:p>
                <a:endParaRPr lang="en-US"/>
              </a:p>
            </p:txBody>
          </p:sp>
          <p:sp>
            <p:nvSpPr>
              <p:cNvPr id="12305" name="Rectangle 17"/>
              <p:cNvSpPr>
                <a:spLocks noChangeArrowheads="1"/>
              </p:cNvSpPr>
              <p:nvPr/>
            </p:nvSpPr>
            <p:spPr bwMode="auto">
              <a:xfrm>
                <a:off x="1296" y="3730"/>
                <a:ext cx="426" cy="104"/>
              </a:xfrm>
              <a:prstGeom prst="rect">
                <a:avLst/>
              </a:prstGeom>
              <a:solidFill>
                <a:srgbClr val="B00810">
                  <a:alpha val="34000"/>
                </a:srgbClr>
              </a:solidFill>
              <a:ln w="9525">
                <a:noFill/>
                <a:miter lim="800000"/>
                <a:headEnd/>
                <a:tailEnd/>
              </a:ln>
              <a:effectLst/>
            </p:spPr>
            <p:txBody>
              <a:bodyPr wrap="none" anchor="ctr">
                <a:prstTxWarp prst="textNoShape">
                  <a:avLst/>
                </a:prstTxWarp>
              </a:bodyPr>
              <a:lstStyle/>
              <a:p>
                <a:endParaRPr lang="en-US"/>
              </a:p>
            </p:txBody>
          </p:sp>
          <p:sp>
            <p:nvSpPr>
              <p:cNvPr id="12306" name="Rectangle 18"/>
              <p:cNvSpPr>
                <a:spLocks noChangeArrowheads="1"/>
              </p:cNvSpPr>
              <p:nvPr/>
            </p:nvSpPr>
            <p:spPr bwMode="auto">
              <a:xfrm>
                <a:off x="1296" y="3621"/>
                <a:ext cx="426" cy="109"/>
              </a:xfrm>
              <a:prstGeom prst="rect">
                <a:avLst/>
              </a:prstGeom>
              <a:solidFill>
                <a:srgbClr val="B00810">
                  <a:alpha val="34000"/>
                </a:srgbClr>
              </a:solidFill>
              <a:ln w="9525">
                <a:noFill/>
                <a:miter lim="800000"/>
                <a:headEnd/>
                <a:tailEnd/>
              </a:ln>
              <a:effectLst/>
            </p:spPr>
            <p:txBody>
              <a:bodyPr wrap="none" anchor="ctr">
                <a:prstTxWarp prst="textNoShape">
                  <a:avLst/>
                </a:prstTxWarp>
              </a:bodyPr>
              <a:lstStyle/>
              <a:p>
                <a:endParaRPr lang="en-US"/>
              </a:p>
            </p:txBody>
          </p:sp>
          <p:sp>
            <p:nvSpPr>
              <p:cNvPr id="12326" name="Freeform 38"/>
              <p:cNvSpPr>
                <a:spLocks/>
              </p:cNvSpPr>
              <p:nvPr/>
            </p:nvSpPr>
            <p:spPr bwMode="auto">
              <a:xfrm>
                <a:off x="3840" y="1008"/>
                <a:ext cx="768" cy="576"/>
              </a:xfrm>
              <a:custGeom>
                <a:avLst/>
                <a:gdLst/>
                <a:ahLst/>
                <a:cxnLst>
                  <a:cxn ang="0">
                    <a:pos x="0" y="576"/>
                  </a:cxn>
                  <a:cxn ang="0">
                    <a:pos x="144" y="144"/>
                  </a:cxn>
                  <a:cxn ang="0">
                    <a:pos x="192" y="48"/>
                  </a:cxn>
                  <a:cxn ang="0">
                    <a:pos x="336" y="48"/>
                  </a:cxn>
                  <a:cxn ang="0">
                    <a:pos x="672" y="0"/>
                  </a:cxn>
                  <a:cxn ang="0">
                    <a:pos x="768" y="0"/>
                  </a:cxn>
                  <a:cxn ang="0">
                    <a:pos x="720" y="288"/>
                  </a:cxn>
                  <a:cxn ang="0">
                    <a:pos x="704" y="283"/>
                  </a:cxn>
                  <a:cxn ang="0">
                    <a:pos x="384" y="384"/>
                  </a:cxn>
                  <a:cxn ang="0">
                    <a:pos x="144" y="528"/>
                  </a:cxn>
                  <a:cxn ang="0">
                    <a:pos x="0" y="576"/>
                  </a:cxn>
                </a:cxnLst>
                <a:rect l="0" t="0" r="r" b="b"/>
                <a:pathLst>
                  <a:path w="768" h="576">
                    <a:moveTo>
                      <a:pt x="0" y="576"/>
                    </a:moveTo>
                    <a:lnTo>
                      <a:pt x="144" y="144"/>
                    </a:lnTo>
                    <a:lnTo>
                      <a:pt x="192" y="48"/>
                    </a:lnTo>
                    <a:lnTo>
                      <a:pt x="336" y="48"/>
                    </a:lnTo>
                    <a:lnTo>
                      <a:pt x="672" y="0"/>
                    </a:lnTo>
                    <a:lnTo>
                      <a:pt x="768" y="0"/>
                    </a:lnTo>
                    <a:cubicBezTo>
                      <a:pt x="752" y="96"/>
                      <a:pt x="741" y="193"/>
                      <a:pt x="720" y="288"/>
                    </a:cubicBezTo>
                    <a:cubicBezTo>
                      <a:pt x="718" y="293"/>
                      <a:pt x="704" y="283"/>
                      <a:pt x="704" y="283"/>
                    </a:cubicBezTo>
                    <a:lnTo>
                      <a:pt x="384" y="384"/>
                    </a:lnTo>
                    <a:lnTo>
                      <a:pt x="144" y="528"/>
                    </a:lnTo>
                    <a:lnTo>
                      <a:pt x="0" y="576"/>
                    </a:lnTo>
                    <a:close/>
                  </a:path>
                </a:pathLst>
              </a:custGeom>
              <a:solidFill>
                <a:srgbClr val="B00810">
                  <a:alpha val="44000"/>
                </a:srgbClr>
              </a:solidFill>
              <a:ln w="9525">
                <a:noFill/>
                <a:round/>
                <a:headEnd/>
                <a:tailEnd/>
              </a:ln>
              <a:effectLst/>
            </p:spPr>
            <p:txBody>
              <a:bodyPr wrap="none" anchor="ctr">
                <a:prstTxWarp prst="textNoShape">
                  <a:avLst/>
                </a:prstTxWarp>
              </a:bodyPr>
              <a:lstStyle/>
              <a:p>
                <a:endParaRPr lang="en-US"/>
              </a:p>
            </p:txBody>
          </p:sp>
        </p:grpSp>
        <p:sp>
          <p:nvSpPr>
            <p:cNvPr id="12335" name="Text Box 47"/>
            <p:cNvSpPr txBox="1">
              <a:spLocks noChangeArrowheads="1"/>
            </p:cNvSpPr>
            <p:nvPr/>
          </p:nvSpPr>
          <p:spPr bwMode="auto">
            <a:xfrm>
              <a:off x="4032" y="1584"/>
              <a:ext cx="500" cy="288"/>
            </a:xfrm>
            <a:prstGeom prst="rect">
              <a:avLst/>
            </a:prstGeom>
            <a:noFill/>
            <a:ln w="9525">
              <a:noFill/>
              <a:miter lim="800000"/>
              <a:headEnd/>
              <a:tailEnd/>
            </a:ln>
            <a:effectLst/>
          </p:spPr>
          <p:txBody>
            <a:bodyPr wrap="none">
              <a:prstTxWarp prst="textNoShape">
                <a:avLst/>
              </a:prstTxWarp>
              <a:spAutoFit/>
            </a:bodyPr>
            <a:lstStyle/>
            <a:p>
              <a:r>
                <a:rPr lang="en-US" b="1">
                  <a:solidFill>
                    <a:srgbClr val="B00810"/>
                  </a:solidFill>
                </a:rPr>
                <a:t>63%</a:t>
              </a:r>
              <a:endParaRPr lang="en-US" b="1">
                <a:solidFill>
                  <a:srgbClr val="000000"/>
                </a:solidFill>
              </a:endParaRPr>
            </a:p>
          </p:txBody>
        </p:sp>
        <p:sp>
          <p:nvSpPr>
            <p:cNvPr id="12341" name="Line 53"/>
            <p:cNvSpPr>
              <a:spLocks noChangeShapeType="1"/>
            </p:cNvSpPr>
            <p:nvPr/>
          </p:nvSpPr>
          <p:spPr bwMode="auto">
            <a:xfrm flipV="1">
              <a:off x="4224" y="1296"/>
              <a:ext cx="96" cy="336"/>
            </a:xfrm>
            <a:prstGeom prst="line">
              <a:avLst/>
            </a:prstGeom>
            <a:noFill/>
            <a:ln w="25400">
              <a:solidFill>
                <a:srgbClr val="B00810"/>
              </a:solidFill>
              <a:round/>
              <a:headEnd/>
              <a:tailEnd/>
            </a:ln>
            <a:effectLst/>
          </p:spPr>
          <p:txBody>
            <a:bodyPr wrap="none" anchor="ctr">
              <a:prstTxWarp prst="textNoShape">
                <a:avLst/>
              </a:prstTxWarp>
            </a:bodyPr>
            <a:lstStyle/>
            <a:p>
              <a:endParaRPr lang="en-US"/>
            </a:p>
          </p:txBody>
        </p:sp>
      </p:grpSp>
      <p:pic>
        <p:nvPicPr>
          <p:cNvPr id="12346" name="Picture 58" descr="Banda Zipper"/>
          <p:cNvPicPr>
            <a:picLocks noChangeAspect="1" noChangeArrowheads="1"/>
          </p:cNvPicPr>
          <p:nvPr/>
        </p:nvPicPr>
        <p:blipFill>
          <a:blip r:embed="rId5"/>
          <a:srcRect l="3477" t="1285" r="73" b="55"/>
          <a:stretch>
            <a:fillRect/>
          </a:stretch>
        </p:blipFill>
        <p:spPr bwMode="auto">
          <a:xfrm rot="5400000">
            <a:off x="6155532" y="3664744"/>
            <a:ext cx="2006600" cy="3513137"/>
          </a:xfrm>
          <a:prstGeom prst="rect">
            <a:avLst/>
          </a:prstGeom>
          <a:noFill/>
        </p:spPr>
      </p:pic>
      <p:pic>
        <p:nvPicPr>
          <p:cNvPr id="12347" name="Picture 59" descr="Banda Zipper2"/>
          <p:cNvPicPr>
            <a:picLocks noChangeAspect="1" noChangeArrowheads="1"/>
          </p:cNvPicPr>
          <p:nvPr/>
        </p:nvPicPr>
        <p:blipFill>
          <a:blip r:embed="rId6"/>
          <a:srcRect l="3436" t="-58" r="1828" b="58"/>
          <a:stretch>
            <a:fillRect/>
          </a:stretch>
        </p:blipFill>
        <p:spPr bwMode="auto">
          <a:xfrm rot="16200000">
            <a:off x="4165600" y="3606800"/>
            <a:ext cx="1995488" cy="3468688"/>
          </a:xfrm>
          <a:prstGeom prst="rect">
            <a:avLst/>
          </a:prstGeom>
          <a:noFill/>
        </p:spPr>
      </p:pic>
      <p:sp>
        <p:nvSpPr>
          <p:cNvPr id="47" name="TextBox 46"/>
          <p:cNvSpPr txBox="1"/>
          <p:nvPr/>
        </p:nvSpPr>
        <p:spPr>
          <a:xfrm>
            <a:off x="0" y="226873"/>
            <a:ext cx="1600200" cy="923330"/>
          </a:xfrm>
          <a:prstGeom prst="rect">
            <a:avLst/>
          </a:prstGeom>
          <a:noFill/>
        </p:spPr>
        <p:txBody>
          <a:bodyPr wrap="square" rtlCol="0">
            <a:spAutoFit/>
          </a:bodyPr>
          <a:lstStyle/>
          <a:p>
            <a:r>
              <a:rPr lang="en-US" dirty="0" smtClean="0"/>
              <a:t>Using GPS to measure strain accumulation</a:t>
            </a:r>
            <a:endParaRPr lang="en-US" dirty="0"/>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descr="vmod"/>
          <p:cNvPicPr>
            <a:picLocks noChangeAspect="1" noChangeArrowheads="1"/>
          </p:cNvPicPr>
          <p:nvPr/>
        </p:nvPicPr>
        <p:blipFill>
          <a:blip r:embed="rId3"/>
          <a:srcRect/>
          <a:stretch>
            <a:fillRect/>
          </a:stretch>
        </p:blipFill>
        <p:spPr bwMode="auto">
          <a:xfrm>
            <a:off x="242888" y="239713"/>
            <a:ext cx="8658225" cy="637857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9588.JPG"/>
          <p:cNvPicPr>
            <a:picLocks noGrp="1" noChangeAspect="1"/>
          </p:cNvPicPr>
          <p:nvPr>
            <p:ph idx="1"/>
          </p:nvPr>
        </p:nvPicPr>
        <p:blipFill>
          <a:blip r:embed="rId2"/>
          <a:srcRect t="6667"/>
          <a:stretch>
            <a:fillRect/>
          </a:stretch>
        </p:blipFill>
        <p:spPr>
          <a:xfrm>
            <a:off x="0" y="-152400"/>
            <a:ext cx="9144000" cy="7010400"/>
          </a:xfrm>
        </p:spPr>
      </p:pic>
      <p:sp>
        <p:nvSpPr>
          <p:cNvPr id="7" name="TextBox 6"/>
          <p:cNvSpPr txBox="1"/>
          <p:nvPr/>
        </p:nvSpPr>
        <p:spPr>
          <a:xfrm>
            <a:off x="1219200" y="-152400"/>
            <a:ext cx="6096000" cy="5262979"/>
          </a:xfrm>
          <a:prstGeom prst="rect">
            <a:avLst/>
          </a:prstGeom>
          <a:noFill/>
        </p:spPr>
        <p:txBody>
          <a:bodyPr wrap="square" rtlCol="0">
            <a:spAutoFit/>
          </a:bodyPr>
          <a:lstStyle/>
          <a:p>
            <a:pPr algn="ctr"/>
            <a:r>
              <a:rPr lang="en-US" sz="3600" dirty="0" smtClean="0">
                <a:solidFill>
                  <a:schemeClr val="tx2"/>
                </a:solidFill>
              </a:rPr>
              <a:t>Conclusions</a:t>
            </a:r>
          </a:p>
          <a:p>
            <a:pPr algn="ctr"/>
            <a:endParaRPr lang="en-US" sz="3600" dirty="0" smtClean="0">
              <a:solidFill>
                <a:schemeClr val="bg1"/>
              </a:solidFill>
            </a:endParaRPr>
          </a:p>
          <a:p>
            <a:pPr>
              <a:buFont typeface="Arial"/>
              <a:buChar char="•"/>
            </a:pPr>
            <a:r>
              <a:rPr lang="en-US" dirty="0" smtClean="0">
                <a:solidFill>
                  <a:schemeClr val="bg1"/>
                </a:solidFill>
              </a:rPr>
              <a:t> </a:t>
            </a:r>
            <a:r>
              <a:rPr lang="en-US" sz="2400" dirty="0" smtClean="0">
                <a:solidFill>
                  <a:schemeClr val="bg1"/>
                </a:solidFill>
              </a:rPr>
              <a:t>400 year historical record provides a way to forecast what will likely happen in the near future.</a:t>
            </a:r>
          </a:p>
          <a:p>
            <a:pPr>
              <a:buFont typeface="Arial"/>
              <a:buChar char="•"/>
            </a:pPr>
            <a:r>
              <a:rPr lang="en-US" sz="2400" dirty="0" smtClean="0">
                <a:solidFill>
                  <a:schemeClr val="bg1"/>
                </a:solidFill>
              </a:rPr>
              <a:t> Using tsunami to tracers to find source regions of major earthquakes and volcanic eruptions. </a:t>
            </a:r>
          </a:p>
          <a:p>
            <a:pPr>
              <a:buFont typeface="Arial"/>
              <a:buChar char="•"/>
            </a:pPr>
            <a:r>
              <a:rPr lang="en-US" sz="2400" dirty="0" smtClean="0">
                <a:solidFill>
                  <a:schemeClr val="bg1"/>
                </a:solidFill>
              </a:rPr>
              <a:t> Millions of people at risk in central to eastern Indonesia.</a:t>
            </a:r>
          </a:p>
          <a:p>
            <a:pPr>
              <a:buFont typeface="Arial"/>
              <a:buChar char="•"/>
            </a:pPr>
            <a:r>
              <a:rPr lang="en-US" sz="2400" dirty="0" smtClean="0">
                <a:solidFill>
                  <a:schemeClr val="bg1"/>
                </a:solidFill>
              </a:rPr>
              <a:t> We need to empower those actually in Harms Way to protect themselves.</a:t>
            </a:r>
          </a:p>
          <a:p>
            <a:pPr>
              <a:buFont typeface="Arial"/>
              <a:buChar char="•"/>
            </a:pPr>
            <a:r>
              <a:rPr lang="en-US" sz="2400" dirty="0" smtClean="0">
                <a:solidFill>
                  <a:schemeClr val="bg1"/>
                </a:solidFill>
              </a:rPr>
              <a:t> Low Tech solutions should be exhausted!</a:t>
            </a:r>
            <a:r>
              <a:rPr lang="en-US" dirty="0" smtClean="0">
                <a:solidFill>
                  <a:schemeClr val="bg1"/>
                </a:solidFill>
              </a:rPr>
              <a:t> </a:t>
            </a:r>
            <a:endParaRPr lang="en-US"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9462.JPG"/>
          <p:cNvPicPr>
            <a:picLocks noGrp="1" noChangeAspect="1"/>
          </p:cNvPicPr>
          <p:nvPr>
            <p:ph idx="1"/>
          </p:nvPr>
        </p:nvPicPr>
        <p:blipFill>
          <a:blip r:embed="rId3"/>
          <a:srcRect t="18649"/>
          <a:stretch>
            <a:fillRect/>
          </a:stretch>
        </p:blipFill>
        <p:spPr>
          <a:xfrm>
            <a:off x="0" y="-1"/>
            <a:ext cx="9144000" cy="6858001"/>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9401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 name="Picture 85" descr="Hawaii-Grid[1].jpg"/>
          <p:cNvPicPr>
            <a:picLocks noChangeAspect="1"/>
          </p:cNvPicPr>
          <p:nvPr/>
        </p:nvPicPr>
        <p:blipFill>
          <a:blip r:embed="rId3"/>
          <a:stretch>
            <a:fillRect/>
          </a:stretch>
        </p:blipFill>
        <p:spPr>
          <a:xfrm>
            <a:off x="2793695" y="2161907"/>
            <a:ext cx="5237831" cy="4716941"/>
          </a:xfrm>
          <a:prstGeom prst="rect">
            <a:avLst/>
          </a:prstGeom>
        </p:spPr>
      </p:pic>
      <p:grpSp>
        <p:nvGrpSpPr>
          <p:cNvPr id="2" name="Group 66"/>
          <p:cNvGrpSpPr/>
          <p:nvPr/>
        </p:nvGrpSpPr>
        <p:grpSpPr>
          <a:xfrm>
            <a:off x="0" y="-209504"/>
            <a:ext cx="9329126" cy="7030423"/>
            <a:chOff x="-558190" y="0"/>
            <a:chExt cx="9329126" cy="7030423"/>
          </a:xfrm>
        </p:grpSpPr>
        <p:pic>
          <p:nvPicPr>
            <p:cNvPr id="6147" name="Picture 3" descr="01"/>
            <p:cNvPicPr>
              <a:picLocks noChangeAspect="1" noChangeArrowheads="1"/>
            </p:cNvPicPr>
            <p:nvPr/>
          </p:nvPicPr>
          <p:blipFill>
            <a:blip r:embed="rId4"/>
            <a:srcRect t="12253" r="10251"/>
            <a:stretch>
              <a:fillRect/>
            </a:stretch>
          </p:blipFill>
          <p:spPr bwMode="auto">
            <a:xfrm>
              <a:off x="4559300" y="0"/>
              <a:ext cx="4211636" cy="4117661"/>
            </a:xfrm>
            <a:prstGeom prst="rect">
              <a:avLst/>
            </a:prstGeom>
            <a:noFill/>
          </p:spPr>
        </p:pic>
        <p:pic>
          <p:nvPicPr>
            <p:cNvPr id="6148" name="Picture 4" descr="08"/>
            <p:cNvPicPr>
              <a:picLocks noChangeAspect="1" noChangeArrowheads="1"/>
            </p:cNvPicPr>
            <p:nvPr/>
          </p:nvPicPr>
          <p:blipFill>
            <a:blip r:embed="rId5"/>
            <a:srcRect t="12370"/>
            <a:stretch>
              <a:fillRect/>
            </a:stretch>
          </p:blipFill>
          <p:spPr bwMode="auto">
            <a:xfrm>
              <a:off x="-88900" y="0"/>
              <a:ext cx="4648200" cy="4073211"/>
            </a:xfrm>
            <a:prstGeom prst="rect">
              <a:avLst/>
            </a:prstGeom>
            <a:noFill/>
          </p:spPr>
        </p:pic>
        <p:pic>
          <p:nvPicPr>
            <p:cNvPr id="64" name="Picture 63" descr="Japan-Grid[1].jpg"/>
            <p:cNvPicPr>
              <a:picLocks noChangeAspect="1"/>
            </p:cNvPicPr>
            <p:nvPr/>
          </p:nvPicPr>
          <p:blipFill>
            <a:blip r:embed="rId6"/>
            <a:srcRect l="38272"/>
            <a:stretch>
              <a:fillRect/>
            </a:stretch>
          </p:blipFill>
          <p:spPr>
            <a:xfrm>
              <a:off x="-558190" y="3565211"/>
              <a:ext cx="2983890" cy="3465212"/>
            </a:xfrm>
            <a:prstGeom prst="rect">
              <a:avLst/>
            </a:prstGeom>
          </p:spPr>
        </p:pic>
      </p:grpSp>
      <p:sp>
        <p:nvSpPr>
          <p:cNvPr id="6149" name="Rectangle 5"/>
          <p:cNvSpPr>
            <a:spLocks noGrp="1" noChangeArrowheads="1"/>
          </p:cNvSpPr>
          <p:nvPr>
            <p:ph type="title" idx="4294967295"/>
          </p:nvPr>
        </p:nvSpPr>
        <p:spPr>
          <a:xfrm>
            <a:off x="2923565" y="400096"/>
            <a:ext cx="3416300" cy="762000"/>
          </a:xfrm>
        </p:spPr>
        <p:txBody>
          <a:bodyPr>
            <a:normAutofit fontScale="90000"/>
          </a:bodyPr>
          <a:lstStyle/>
          <a:p>
            <a:r>
              <a:rPr lang="en-US" sz="3200" dirty="0" smtClean="0">
                <a:solidFill>
                  <a:schemeClr val="tx1"/>
                </a:solidFill>
              </a:rPr>
              <a:t>First Instrumented</a:t>
            </a:r>
            <a:br>
              <a:rPr lang="en-US" sz="3200" dirty="0" smtClean="0">
                <a:solidFill>
                  <a:schemeClr val="tx1"/>
                </a:solidFill>
              </a:rPr>
            </a:br>
            <a:r>
              <a:rPr lang="en-US" sz="3200" dirty="0" smtClean="0">
                <a:solidFill>
                  <a:schemeClr val="tx1"/>
                </a:solidFill>
              </a:rPr>
              <a:t>Earthquake Storm?</a:t>
            </a:r>
            <a:br>
              <a:rPr lang="en-US" sz="3200" dirty="0" smtClean="0">
                <a:solidFill>
                  <a:schemeClr val="tx1"/>
                </a:solidFill>
              </a:rPr>
            </a:br>
            <a:endParaRPr lang="en-US" sz="1800" dirty="0">
              <a:solidFill>
                <a:schemeClr val="tx1"/>
              </a:solidFill>
            </a:endParaRPr>
          </a:p>
        </p:txBody>
      </p:sp>
      <p:grpSp>
        <p:nvGrpSpPr>
          <p:cNvPr id="3" name="Group 6"/>
          <p:cNvGrpSpPr>
            <a:grpSpLocks/>
          </p:cNvGrpSpPr>
          <p:nvPr/>
        </p:nvGrpSpPr>
        <p:grpSpPr bwMode="auto">
          <a:xfrm>
            <a:off x="7682891" y="2161909"/>
            <a:ext cx="1316038" cy="1397001"/>
            <a:chOff x="4256" y="2816"/>
            <a:chExt cx="829" cy="880"/>
          </a:xfrm>
        </p:grpSpPr>
        <p:sp>
          <p:nvSpPr>
            <p:cNvPr id="6151" name="Freeform 7"/>
            <p:cNvSpPr>
              <a:spLocks/>
            </p:cNvSpPr>
            <p:nvPr/>
          </p:nvSpPr>
          <p:spPr bwMode="auto">
            <a:xfrm>
              <a:off x="4256" y="2816"/>
              <a:ext cx="664" cy="464"/>
            </a:xfrm>
            <a:custGeom>
              <a:avLst/>
              <a:gdLst/>
              <a:ahLst/>
              <a:cxnLst>
                <a:cxn ang="0">
                  <a:pos x="112" y="448"/>
                </a:cxn>
                <a:cxn ang="0">
                  <a:pos x="352" y="352"/>
                </a:cxn>
                <a:cxn ang="0">
                  <a:pos x="496" y="304"/>
                </a:cxn>
                <a:cxn ang="0">
                  <a:pos x="640" y="208"/>
                </a:cxn>
                <a:cxn ang="0">
                  <a:pos x="640" y="160"/>
                </a:cxn>
                <a:cxn ang="0">
                  <a:pos x="592" y="64"/>
                </a:cxn>
                <a:cxn ang="0">
                  <a:pos x="544" y="16"/>
                </a:cxn>
                <a:cxn ang="0">
                  <a:pos x="448" y="16"/>
                </a:cxn>
                <a:cxn ang="0">
                  <a:pos x="400" y="16"/>
                </a:cxn>
                <a:cxn ang="0">
                  <a:pos x="304" y="112"/>
                </a:cxn>
                <a:cxn ang="0">
                  <a:pos x="208" y="208"/>
                </a:cxn>
                <a:cxn ang="0">
                  <a:pos x="112" y="256"/>
                </a:cxn>
                <a:cxn ang="0">
                  <a:pos x="16" y="304"/>
                </a:cxn>
                <a:cxn ang="0">
                  <a:pos x="16" y="400"/>
                </a:cxn>
                <a:cxn ang="0">
                  <a:pos x="64" y="448"/>
                </a:cxn>
                <a:cxn ang="0">
                  <a:pos x="112" y="448"/>
                </a:cxn>
              </a:cxnLst>
              <a:rect l="0" t="0" r="r" b="b"/>
              <a:pathLst>
                <a:path w="664" h="464">
                  <a:moveTo>
                    <a:pt x="112" y="448"/>
                  </a:moveTo>
                  <a:cubicBezTo>
                    <a:pt x="160" y="432"/>
                    <a:pt x="288" y="376"/>
                    <a:pt x="352" y="352"/>
                  </a:cubicBezTo>
                  <a:cubicBezTo>
                    <a:pt x="416" y="328"/>
                    <a:pt x="448" y="328"/>
                    <a:pt x="496" y="304"/>
                  </a:cubicBezTo>
                  <a:cubicBezTo>
                    <a:pt x="544" y="280"/>
                    <a:pt x="616" y="232"/>
                    <a:pt x="640" y="208"/>
                  </a:cubicBezTo>
                  <a:cubicBezTo>
                    <a:pt x="664" y="184"/>
                    <a:pt x="648" y="184"/>
                    <a:pt x="640" y="160"/>
                  </a:cubicBezTo>
                  <a:cubicBezTo>
                    <a:pt x="632" y="136"/>
                    <a:pt x="608" y="88"/>
                    <a:pt x="592" y="64"/>
                  </a:cubicBezTo>
                  <a:cubicBezTo>
                    <a:pt x="576" y="40"/>
                    <a:pt x="568" y="24"/>
                    <a:pt x="544" y="16"/>
                  </a:cubicBezTo>
                  <a:cubicBezTo>
                    <a:pt x="520" y="8"/>
                    <a:pt x="472" y="16"/>
                    <a:pt x="448" y="16"/>
                  </a:cubicBezTo>
                  <a:cubicBezTo>
                    <a:pt x="424" y="16"/>
                    <a:pt x="424" y="0"/>
                    <a:pt x="400" y="16"/>
                  </a:cubicBezTo>
                  <a:cubicBezTo>
                    <a:pt x="376" y="32"/>
                    <a:pt x="336" y="80"/>
                    <a:pt x="304" y="112"/>
                  </a:cubicBezTo>
                  <a:cubicBezTo>
                    <a:pt x="272" y="144"/>
                    <a:pt x="240" y="184"/>
                    <a:pt x="208" y="208"/>
                  </a:cubicBezTo>
                  <a:cubicBezTo>
                    <a:pt x="176" y="232"/>
                    <a:pt x="144" y="240"/>
                    <a:pt x="112" y="256"/>
                  </a:cubicBezTo>
                  <a:cubicBezTo>
                    <a:pt x="80" y="272"/>
                    <a:pt x="32" y="280"/>
                    <a:pt x="16" y="304"/>
                  </a:cubicBezTo>
                  <a:cubicBezTo>
                    <a:pt x="0" y="328"/>
                    <a:pt x="8" y="376"/>
                    <a:pt x="16" y="400"/>
                  </a:cubicBezTo>
                  <a:cubicBezTo>
                    <a:pt x="24" y="424"/>
                    <a:pt x="48" y="440"/>
                    <a:pt x="64" y="448"/>
                  </a:cubicBezTo>
                  <a:cubicBezTo>
                    <a:pt x="80" y="456"/>
                    <a:pt x="64" y="464"/>
                    <a:pt x="112" y="448"/>
                  </a:cubicBezTo>
                  <a:close/>
                </a:path>
              </a:pathLst>
            </a:custGeom>
            <a:solidFill>
              <a:srgbClr val="CC0209">
                <a:alpha val="50000"/>
              </a:srgbClr>
            </a:solidFill>
            <a:ln w="9525">
              <a:solidFill>
                <a:schemeClr val="bg1"/>
              </a:solidFill>
              <a:round/>
              <a:headEnd/>
              <a:tailEnd/>
            </a:ln>
          </p:spPr>
          <p:txBody>
            <a:bodyPr wrap="none" anchor="ctr">
              <a:prstTxWarp prst="textNoShape">
                <a:avLst/>
              </a:prstTxWarp>
            </a:bodyPr>
            <a:lstStyle/>
            <a:p>
              <a:endParaRPr lang="en-US"/>
            </a:p>
          </p:txBody>
        </p:sp>
        <p:sp>
          <p:nvSpPr>
            <p:cNvPr id="6152" name="Text Box 8"/>
            <p:cNvSpPr txBox="1">
              <a:spLocks noChangeArrowheads="1"/>
            </p:cNvSpPr>
            <p:nvPr/>
          </p:nvSpPr>
          <p:spPr bwMode="auto">
            <a:xfrm>
              <a:off x="4319" y="3463"/>
              <a:ext cx="766" cy="233"/>
            </a:xfrm>
            <a:prstGeom prst="rect">
              <a:avLst/>
            </a:prstGeom>
            <a:noFill/>
            <a:ln w="9525">
              <a:noFill/>
              <a:miter lim="800000"/>
              <a:headEnd/>
              <a:tailEnd/>
            </a:ln>
          </p:spPr>
          <p:txBody>
            <a:bodyPr wrap="none">
              <a:prstTxWarp prst="textNoShape">
                <a:avLst/>
              </a:prstTxWarp>
              <a:spAutoFit/>
            </a:bodyPr>
            <a:lstStyle/>
            <a:p>
              <a:r>
                <a:rPr lang="en-US" sz="1800" b="1" dirty="0">
                  <a:solidFill>
                    <a:schemeClr val="bg1"/>
                  </a:solidFill>
                </a:rPr>
                <a:t>3/1964 9.2</a:t>
              </a:r>
            </a:p>
          </p:txBody>
        </p:sp>
        <p:sp>
          <p:nvSpPr>
            <p:cNvPr id="6153" name="Line 9"/>
            <p:cNvSpPr>
              <a:spLocks noChangeShapeType="1"/>
            </p:cNvSpPr>
            <p:nvPr/>
          </p:nvSpPr>
          <p:spPr bwMode="auto">
            <a:xfrm flipH="1" flipV="1">
              <a:off x="4560" y="3072"/>
              <a:ext cx="0" cy="336"/>
            </a:xfrm>
            <a:prstGeom prst="line">
              <a:avLst/>
            </a:prstGeom>
            <a:noFill/>
            <a:ln w="28575">
              <a:solidFill>
                <a:srgbClr val="FFFFFF"/>
              </a:solidFill>
              <a:round/>
              <a:headEnd/>
              <a:tailEnd/>
            </a:ln>
          </p:spPr>
          <p:txBody>
            <a:bodyPr wrap="none" anchor="ctr">
              <a:prstTxWarp prst="textNoShape">
                <a:avLst/>
              </a:prstTxWarp>
            </a:bodyPr>
            <a:lstStyle/>
            <a:p>
              <a:endParaRPr lang="en-US"/>
            </a:p>
          </p:txBody>
        </p:sp>
      </p:grpSp>
      <p:grpSp>
        <p:nvGrpSpPr>
          <p:cNvPr id="4" name="Group 10"/>
          <p:cNvGrpSpPr>
            <a:grpSpLocks/>
          </p:cNvGrpSpPr>
          <p:nvPr/>
        </p:nvGrpSpPr>
        <p:grpSpPr bwMode="auto">
          <a:xfrm>
            <a:off x="5771029" y="2134919"/>
            <a:ext cx="963593" cy="1171575"/>
            <a:chOff x="2600" y="2822"/>
            <a:chExt cx="1096" cy="738"/>
          </a:xfrm>
        </p:grpSpPr>
        <p:sp>
          <p:nvSpPr>
            <p:cNvPr id="6155" name="Freeform 11"/>
            <p:cNvSpPr>
              <a:spLocks/>
            </p:cNvSpPr>
            <p:nvPr/>
          </p:nvSpPr>
          <p:spPr bwMode="auto">
            <a:xfrm>
              <a:off x="2600" y="3304"/>
              <a:ext cx="1096" cy="256"/>
            </a:xfrm>
            <a:custGeom>
              <a:avLst/>
              <a:gdLst/>
              <a:ahLst/>
              <a:cxnLst>
                <a:cxn ang="0">
                  <a:pos x="40" y="248"/>
                </a:cxn>
                <a:cxn ang="0">
                  <a:pos x="280" y="248"/>
                </a:cxn>
                <a:cxn ang="0">
                  <a:pos x="568" y="200"/>
                </a:cxn>
                <a:cxn ang="0">
                  <a:pos x="856" y="152"/>
                </a:cxn>
                <a:cxn ang="0">
                  <a:pos x="1048" y="104"/>
                </a:cxn>
                <a:cxn ang="0">
                  <a:pos x="1096" y="56"/>
                </a:cxn>
                <a:cxn ang="0">
                  <a:pos x="1048" y="8"/>
                </a:cxn>
                <a:cxn ang="0">
                  <a:pos x="952" y="8"/>
                </a:cxn>
                <a:cxn ang="0">
                  <a:pos x="808" y="56"/>
                </a:cxn>
                <a:cxn ang="0">
                  <a:pos x="616" y="104"/>
                </a:cxn>
                <a:cxn ang="0">
                  <a:pos x="424" y="152"/>
                </a:cxn>
                <a:cxn ang="0">
                  <a:pos x="280" y="152"/>
                </a:cxn>
                <a:cxn ang="0">
                  <a:pos x="88" y="152"/>
                </a:cxn>
                <a:cxn ang="0">
                  <a:pos x="40" y="200"/>
                </a:cxn>
                <a:cxn ang="0">
                  <a:pos x="40" y="248"/>
                </a:cxn>
              </a:cxnLst>
              <a:rect l="0" t="0" r="r" b="b"/>
              <a:pathLst>
                <a:path w="1096" h="256">
                  <a:moveTo>
                    <a:pt x="40" y="248"/>
                  </a:moveTo>
                  <a:cubicBezTo>
                    <a:pt x="80" y="256"/>
                    <a:pt x="192" y="256"/>
                    <a:pt x="280" y="248"/>
                  </a:cubicBezTo>
                  <a:cubicBezTo>
                    <a:pt x="368" y="240"/>
                    <a:pt x="472" y="216"/>
                    <a:pt x="568" y="200"/>
                  </a:cubicBezTo>
                  <a:cubicBezTo>
                    <a:pt x="664" y="184"/>
                    <a:pt x="776" y="168"/>
                    <a:pt x="856" y="152"/>
                  </a:cubicBezTo>
                  <a:cubicBezTo>
                    <a:pt x="936" y="136"/>
                    <a:pt x="1008" y="120"/>
                    <a:pt x="1048" y="104"/>
                  </a:cubicBezTo>
                  <a:cubicBezTo>
                    <a:pt x="1088" y="88"/>
                    <a:pt x="1096" y="72"/>
                    <a:pt x="1096" y="56"/>
                  </a:cubicBezTo>
                  <a:cubicBezTo>
                    <a:pt x="1096" y="40"/>
                    <a:pt x="1072" y="16"/>
                    <a:pt x="1048" y="8"/>
                  </a:cubicBezTo>
                  <a:cubicBezTo>
                    <a:pt x="1024" y="0"/>
                    <a:pt x="992" y="0"/>
                    <a:pt x="952" y="8"/>
                  </a:cubicBezTo>
                  <a:cubicBezTo>
                    <a:pt x="912" y="16"/>
                    <a:pt x="864" y="40"/>
                    <a:pt x="808" y="56"/>
                  </a:cubicBezTo>
                  <a:cubicBezTo>
                    <a:pt x="752" y="72"/>
                    <a:pt x="680" y="88"/>
                    <a:pt x="616" y="104"/>
                  </a:cubicBezTo>
                  <a:cubicBezTo>
                    <a:pt x="552" y="120"/>
                    <a:pt x="480" y="144"/>
                    <a:pt x="424" y="152"/>
                  </a:cubicBezTo>
                  <a:cubicBezTo>
                    <a:pt x="368" y="160"/>
                    <a:pt x="336" y="152"/>
                    <a:pt x="280" y="152"/>
                  </a:cubicBezTo>
                  <a:cubicBezTo>
                    <a:pt x="224" y="152"/>
                    <a:pt x="128" y="144"/>
                    <a:pt x="88" y="152"/>
                  </a:cubicBezTo>
                  <a:cubicBezTo>
                    <a:pt x="48" y="160"/>
                    <a:pt x="48" y="184"/>
                    <a:pt x="40" y="200"/>
                  </a:cubicBezTo>
                  <a:cubicBezTo>
                    <a:pt x="32" y="216"/>
                    <a:pt x="0" y="240"/>
                    <a:pt x="40" y="248"/>
                  </a:cubicBezTo>
                  <a:close/>
                </a:path>
              </a:pathLst>
            </a:custGeom>
            <a:solidFill>
              <a:srgbClr val="CC0209">
                <a:alpha val="50000"/>
              </a:srgbClr>
            </a:solidFill>
            <a:ln w="9525">
              <a:solidFill>
                <a:schemeClr val="bg1"/>
              </a:solidFill>
              <a:round/>
              <a:headEnd/>
              <a:tailEnd/>
            </a:ln>
          </p:spPr>
          <p:txBody>
            <a:bodyPr wrap="none" anchor="ctr">
              <a:prstTxWarp prst="textNoShape">
                <a:avLst/>
              </a:prstTxWarp>
            </a:bodyPr>
            <a:lstStyle/>
            <a:p>
              <a:endParaRPr lang="en-US"/>
            </a:p>
          </p:txBody>
        </p:sp>
        <p:sp>
          <p:nvSpPr>
            <p:cNvPr id="6156" name="Text Box 12"/>
            <p:cNvSpPr txBox="1">
              <a:spLocks noChangeArrowheads="1"/>
            </p:cNvSpPr>
            <p:nvPr/>
          </p:nvSpPr>
          <p:spPr bwMode="auto">
            <a:xfrm>
              <a:off x="2600" y="2822"/>
              <a:ext cx="966" cy="368"/>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rPr>
                <a:t>3/1957</a:t>
              </a:r>
              <a:r>
                <a:rPr lang="en-US" sz="1600" dirty="0" smtClean="0">
                  <a:solidFill>
                    <a:srgbClr val="000000"/>
                  </a:solidFill>
                </a:rPr>
                <a:t> 8.6</a:t>
              </a:r>
              <a:endParaRPr lang="en-US" sz="1600" dirty="0">
                <a:solidFill>
                  <a:srgbClr val="000000"/>
                </a:solidFill>
              </a:endParaRPr>
            </a:p>
          </p:txBody>
        </p:sp>
        <p:sp>
          <p:nvSpPr>
            <p:cNvPr id="6157" name="Line 13"/>
            <p:cNvSpPr>
              <a:spLocks noChangeShapeType="1"/>
            </p:cNvSpPr>
            <p:nvPr/>
          </p:nvSpPr>
          <p:spPr bwMode="auto">
            <a:xfrm>
              <a:off x="3120" y="3024"/>
              <a:ext cx="144" cy="384"/>
            </a:xfrm>
            <a:prstGeom prst="line">
              <a:avLst/>
            </a:prstGeom>
            <a:noFill/>
            <a:ln w="22225">
              <a:solidFill>
                <a:srgbClr val="000000"/>
              </a:solidFill>
              <a:round/>
              <a:headEnd/>
              <a:tailEnd/>
            </a:ln>
          </p:spPr>
          <p:txBody>
            <a:bodyPr wrap="none" anchor="ctr">
              <a:prstTxWarp prst="textNoShape">
                <a:avLst/>
              </a:prstTxWarp>
            </a:bodyPr>
            <a:lstStyle/>
            <a:p>
              <a:endParaRPr lang="en-US"/>
            </a:p>
          </p:txBody>
        </p:sp>
      </p:grpSp>
      <p:grpSp>
        <p:nvGrpSpPr>
          <p:cNvPr id="5" name="Group 14"/>
          <p:cNvGrpSpPr>
            <a:grpSpLocks/>
          </p:cNvGrpSpPr>
          <p:nvPr/>
        </p:nvGrpSpPr>
        <p:grpSpPr bwMode="auto">
          <a:xfrm>
            <a:off x="3771290" y="2415907"/>
            <a:ext cx="1598613" cy="939800"/>
            <a:chOff x="1792" y="2976"/>
            <a:chExt cx="1007" cy="592"/>
          </a:xfrm>
        </p:grpSpPr>
        <p:sp>
          <p:nvSpPr>
            <p:cNvPr id="6159" name="Freeform 15"/>
            <p:cNvSpPr>
              <a:spLocks/>
            </p:cNvSpPr>
            <p:nvPr/>
          </p:nvSpPr>
          <p:spPr bwMode="auto">
            <a:xfrm>
              <a:off x="1792" y="3256"/>
              <a:ext cx="728" cy="312"/>
            </a:xfrm>
            <a:custGeom>
              <a:avLst/>
              <a:gdLst/>
              <a:ahLst/>
              <a:cxnLst>
                <a:cxn ang="0">
                  <a:pos x="32" y="104"/>
                </a:cxn>
                <a:cxn ang="0">
                  <a:pos x="224" y="200"/>
                </a:cxn>
                <a:cxn ang="0">
                  <a:pos x="416" y="248"/>
                </a:cxn>
                <a:cxn ang="0">
                  <a:pos x="608" y="296"/>
                </a:cxn>
                <a:cxn ang="0">
                  <a:pos x="656" y="296"/>
                </a:cxn>
                <a:cxn ang="0">
                  <a:pos x="704" y="200"/>
                </a:cxn>
                <a:cxn ang="0">
                  <a:pos x="512" y="152"/>
                </a:cxn>
                <a:cxn ang="0">
                  <a:pos x="320" y="104"/>
                </a:cxn>
                <a:cxn ang="0">
                  <a:pos x="128" y="56"/>
                </a:cxn>
                <a:cxn ang="0">
                  <a:pos x="32" y="8"/>
                </a:cxn>
                <a:cxn ang="0">
                  <a:pos x="32" y="104"/>
                </a:cxn>
              </a:cxnLst>
              <a:rect l="0" t="0" r="r" b="b"/>
              <a:pathLst>
                <a:path w="728" h="312">
                  <a:moveTo>
                    <a:pt x="32" y="104"/>
                  </a:moveTo>
                  <a:cubicBezTo>
                    <a:pt x="64" y="136"/>
                    <a:pt x="160" y="176"/>
                    <a:pt x="224" y="200"/>
                  </a:cubicBezTo>
                  <a:cubicBezTo>
                    <a:pt x="288" y="224"/>
                    <a:pt x="352" y="232"/>
                    <a:pt x="416" y="248"/>
                  </a:cubicBezTo>
                  <a:cubicBezTo>
                    <a:pt x="480" y="264"/>
                    <a:pt x="568" y="288"/>
                    <a:pt x="608" y="296"/>
                  </a:cubicBezTo>
                  <a:cubicBezTo>
                    <a:pt x="648" y="304"/>
                    <a:pt x="640" y="312"/>
                    <a:pt x="656" y="296"/>
                  </a:cubicBezTo>
                  <a:cubicBezTo>
                    <a:pt x="672" y="280"/>
                    <a:pt x="728" y="224"/>
                    <a:pt x="704" y="200"/>
                  </a:cubicBezTo>
                  <a:cubicBezTo>
                    <a:pt x="680" y="176"/>
                    <a:pt x="576" y="168"/>
                    <a:pt x="512" y="152"/>
                  </a:cubicBezTo>
                  <a:cubicBezTo>
                    <a:pt x="448" y="136"/>
                    <a:pt x="384" y="120"/>
                    <a:pt x="320" y="104"/>
                  </a:cubicBezTo>
                  <a:cubicBezTo>
                    <a:pt x="256" y="88"/>
                    <a:pt x="176" y="72"/>
                    <a:pt x="128" y="56"/>
                  </a:cubicBezTo>
                  <a:cubicBezTo>
                    <a:pt x="80" y="40"/>
                    <a:pt x="48" y="0"/>
                    <a:pt x="32" y="8"/>
                  </a:cubicBezTo>
                  <a:cubicBezTo>
                    <a:pt x="16" y="16"/>
                    <a:pt x="0" y="72"/>
                    <a:pt x="32" y="104"/>
                  </a:cubicBezTo>
                  <a:close/>
                </a:path>
              </a:pathLst>
            </a:custGeom>
            <a:solidFill>
              <a:srgbClr val="CC0209">
                <a:alpha val="50000"/>
              </a:srgbClr>
            </a:solidFill>
            <a:ln w="9525">
              <a:solidFill>
                <a:schemeClr val="bg1"/>
              </a:solidFill>
              <a:round/>
              <a:headEnd/>
              <a:tailEnd/>
            </a:ln>
          </p:spPr>
          <p:txBody>
            <a:bodyPr wrap="none" anchor="ctr">
              <a:prstTxWarp prst="textNoShape">
                <a:avLst/>
              </a:prstTxWarp>
            </a:bodyPr>
            <a:lstStyle/>
            <a:p>
              <a:endParaRPr lang="en-US"/>
            </a:p>
          </p:txBody>
        </p:sp>
        <p:sp>
          <p:nvSpPr>
            <p:cNvPr id="6160" name="Text Box 16"/>
            <p:cNvSpPr txBox="1">
              <a:spLocks noChangeArrowheads="1"/>
            </p:cNvSpPr>
            <p:nvPr/>
          </p:nvSpPr>
          <p:spPr bwMode="auto">
            <a:xfrm>
              <a:off x="2112" y="2976"/>
              <a:ext cx="687" cy="213"/>
            </a:xfrm>
            <a:prstGeom prst="rect">
              <a:avLst/>
            </a:prstGeom>
            <a:noFill/>
            <a:ln w="9525">
              <a:noFill/>
              <a:miter lim="800000"/>
              <a:headEnd/>
              <a:tailEnd/>
            </a:ln>
            <a:effectLst/>
          </p:spPr>
          <p:txBody>
            <a:bodyPr wrap="none">
              <a:prstTxWarp prst="textNoShape">
                <a:avLst/>
              </a:prstTxWarp>
              <a:spAutoFit/>
            </a:bodyPr>
            <a:lstStyle/>
            <a:p>
              <a:r>
                <a:rPr lang="en-US" sz="1600" dirty="0">
                  <a:effectLst>
                    <a:outerShdw blurRad="38100" dist="38100" dir="2700000" algn="tl">
                      <a:srgbClr val="000000"/>
                    </a:outerShdw>
                  </a:effectLst>
                </a:rPr>
                <a:t>2/1965 8.7</a:t>
              </a:r>
              <a:endParaRPr lang="en-US" sz="1600" dirty="0"/>
            </a:p>
          </p:txBody>
        </p:sp>
        <p:sp>
          <p:nvSpPr>
            <p:cNvPr id="6161" name="Line 17"/>
            <p:cNvSpPr>
              <a:spLocks noChangeShapeType="1"/>
            </p:cNvSpPr>
            <p:nvPr/>
          </p:nvSpPr>
          <p:spPr bwMode="auto">
            <a:xfrm flipH="1">
              <a:off x="2208" y="3168"/>
              <a:ext cx="144" cy="240"/>
            </a:xfrm>
            <a:prstGeom prst="line">
              <a:avLst/>
            </a:prstGeom>
            <a:noFill/>
            <a:ln w="22225">
              <a:solidFill>
                <a:schemeClr val="tx1"/>
              </a:solidFill>
              <a:round/>
              <a:headEnd/>
              <a:tailEnd/>
            </a:ln>
          </p:spPr>
          <p:txBody>
            <a:bodyPr wrap="none" anchor="ctr">
              <a:prstTxWarp prst="textNoShape">
                <a:avLst/>
              </a:prstTxWarp>
            </a:bodyPr>
            <a:lstStyle/>
            <a:p>
              <a:endParaRPr lang="en-US"/>
            </a:p>
          </p:txBody>
        </p:sp>
      </p:grpSp>
      <p:grpSp>
        <p:nvGrpSpPr>
          <p:cNvPr id="6" name="Group 18"/>
          <p:cNvGrpSpPr>
            <a:grpSpLocks/>
          </p:cNvGrpSpPr>
          <p:nvPr/>
        </p:nvGrpSpPr>
        <p:grpSpPr bwMode="auto">
          <a:xfrm>
            <a:off x="2983890" y="2796907"/>
            <a:ext cx="1223963" cy="1098550"/>
            <a:chOff x="1296" y="3216"/>
            <a:chExt cx="771" cy="692"/>
          </a:xfrm>
        </p:grpSpPr>
        <p:sp>
          <p:nvSpPr>
            <p:cNvPr id="6163" name="Text Box 19"/>
            <p:cNvSpPr txBox="1">
              <a:spLocks noChangeArrowheads="1"/>
            </p:cNvSpPr>
            <p:nvPr/>
          </p:nvSpPr>
          <p:spPr bwMode="auto">
            <a:xfrm>
              <a:off x="1296" y="3696"/>
              <a:ext cx="771" cy="212"/>
            </a:xfrm>
            <a:prstGeom prst="rect">
              <a:avLst/>
            </a:prstGeom>
            <a:noFill/>
            <a:ln w="9525">
              <a:noFill/>
              <a:miter lim="800000"/>
              <a:headEnd/>
              <a:tailEnd/>
            </a:ln>
          </p:spPr>
          <p:txBody>
            <a:bodyPr wrap="none">
              <a:prstTxWarp prst="textNoShape">
                <a:avLst/>
              </a:prstTxWarp>
              <a:spAutoFit/>
            </a:bodyPr>
            <a:lstStyle/>
            <a:p>
              <a:r>
                <a:rPr lang="en-US" sz="1600" b="1" dirty="0">
                  <a:solidFill>
                    <a:schemeClr val="bg1"/>
                  </a:solidFill>
                </a:rPr>
                <a:t>4/1959 8.5*</a:t>
              </a:r>
            </a:p>
          </p:txBody>
        </p:sp>
        <p:sp>
          <p:nvSpPr>
            <p:cNvPr id="6164" name="Line 20"/>
            <p:cNvSpPr>
              <a:spLocks noChangeShapeType="1"/>
            </p:cNvSpPr>
            <p:nvPr/>
          </p:nvSpPr>
          <p:spPr bwMode="auto">
            <a:xfrm flipH="1" flipV="1">
              <a:off x="1440" y="3360"/>
              <a:ext cx="200" cy="360"/>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6165" name="Freeform 21"/>
            <p:cNvSpPr>
              <a:spLocks/>
            </p:cNvSpPr>
            <p:nvPr/>
          </p:nvSpPr>
          <p:spPr bwMode="auto">
            <a:xfrm>
              <a:off x="1344" y="3216"/>
              <a:ext cx="208" cy="192"/>
            </a:xfrm>
            <a:custGeom>
              <a:avLst/>
              <a:gdLst/>
              <a:ahLst/>
              <a:cxnLst>
                <a:cxn ang="0">
                  <a:pos x="200" y="24"/>
                </a:cxn>
                <a:cxn ang="0">
                  <a:pos x="104" y="120"/>
                </a:cxn>
                <a:cxn ang="0">
                  <a:pos x="8" y="168"/>
                </a:cxn>
                <a:cxn ang="0">
                  <a:pos x="56" y="264"/>
                </a:cxn>
                <a:cxn ang="0">
                  <a:pos x="152" y="168"/>
                </a:cxn>
                <a:cxn ang="0">
                  <a:pos x="296" y="24"/>
                </a:cxn>
                <a:cxn ang="0">
                  <a:pos x="200" y="24"/>
                </a:cxn>
              </a:cxnLst>
              <a:rect l="0" t="0" r="r" b="b"/>
              <a:pathLst>
                <a:path w="304" h="264">
                  <a:moveTo>
                    <a:pt x="200" y="24"/>
                  </a:moveTo>
                  <a:cubicBezTo>
                    <a:pt x="168" y="40"/>
                    <a:pt x="136" y="96"/>
                    <a:pt x="104" y="120"/>
                  </a:cubicBezTo>
                  <a:cubicBezTo>
                    <a:pt x="72" y="144"/>
                    <a:pt x="16" y="144"/>
                    <a:pt x="8" y="168"/>
                  </a:cubicBezTo>
                  <a:cubicBezTo>
                    <a:pt x="0" y="192"/>
                    <a:pt x="32" y="264"/>
                    <a:pt x="56" y="264"/>
                  </a:cubicBezTo>
                  <a:cubicBezTo>
                    <a:pt x="80" y="264"/>
                    <a:pt x="112" y="208"/>
                    <a:pt x="152" y="168"/>
                  </a:cubicBezTo>
                  <a:cubicBezTo>
                    <a:pt x="192" y="128"/>
                    <a:pt x="288" y="48"/>
                    <a:pt x="296" y="24"/>
                  </a:cubicBezTo>
                  <a:cubicBezTo>
                    <a:pt x="304" y="0"/>
                    <a:pt x="232" y="8"/>
                    <a:pt x="200" y="24"/>
                  </a:cubicBezTo>
                  <a:close/>
                </a:path>
              </a:pathLst>
            </a:custGeom>
            <a:solidFill>
              <a:srgbClr val="CC0911">
                <a:alpha val="58000"/>
              </a:srgbClr>
            </a:solidFill>
            <a:ln w="9525">
              <a:solidFill>
                <a:schemeClr val="bg1"/>
              </a:solidFill>
              <a:round/>
              <a:headEnd/>
              <a:tailEnd/>
            </a:ln>
          </p:spPr>
          <p:txBody>
            <a:bodyPr wrap="none" anchor="ctr">
              <a:prstTxWarp prst="textNoShape">
                <a:avLst/>
              </a:prstTxWarp>
            </a:bodyPr>
            <a:lstStyle/>
            <a:p>
              <a:endParaRPr lang="en-US"/>
            </a:p>
          </p:txBody>
        </p:sp>
      </p:grpSp>
      <p:grpSp>
        <p:nvGrpSpPr>
          <p:cNvPr id="7" name="Group 22"/>
          <p:cNvGrpSpPr>
            <a:grpSpLocks/>
          </p:cNvGrpSpPr>
          <p:nvPr/>
        </p:nvGrpSpPr>
        <p:grpSpPr bwMode="auto">
          <a:xfrm>
            <a:off x="7581288" y="1652327"/>
            <a:ext cx="1747838" cy="915989"/>
            <a:chOff x="4192" y="2495"/>
            <a:chExt cx="1101" cy="577"/>
          </a:xfrm>
        </p:grpSpPr>
        <p:sp>
          <p:nvSpPr>
            <p:cNvPr id="6167" name="Freeform 23"/>
            <p:cNvSpPr>
              <a:spLocks/>
            </p:cNvSpPr>
            <p:nvPr/>
          </p:nvSpPr>
          <p:spPr bwMode="auto">
            <a:xfrm>
              <a:off x="4997" y="2848"/>
              <a:ext cx="296" cy="224"/>
            </a:xfrm>
            <a:custGeom>
              <a:avLst/>
              <a:gdLst/>
              <a:ahLst/>
              <a:cxnLst>
                <a:cxn ang="0">
                  <a:pos x="0" y="8"/>
                </a:cxn>
                <a:cxn ang="0">
                  <a:pos x="144" y="104"/>
                </a:cxn>
                <a:cxn ang="0">
                  <a:pos x="240" y="200"/>
                </a:cxn>
                <a:cxn ang="0">
                  <a:pos x="288" y="200"/>
                </a:cxn>
                <a:cxn ang="0">
                  <a:pos x="192" y="56"/>
                </a:cxn>
                <a:cxn ang="0">
                  <a:pos x="96" y="8"/>
                </a:cxn>
                <a:cxn ang="0">
                  <a:pos x="48" y="8"/>
                </a:cxn>
              </a:cxnLst>
              <a:rect l="0" t="0" r="r" b="b"/>
              <a:pathLst>
                <a:path w="296" h="224">
                  <a:moveTo>
                    <a:pt x="0" y="8"/>
                  </a:moveTo>
                  <a:cubicBezTo>
                    <a:pt x="52" y="40"/>
                    <a:pt x="104" y="72"/>
                    <a:pt x="144" y="104"/>
                  </a:cubicBezTo>
                  <a:cubicBezTo>
                    <a:pt x="184" y="136"/>
                    <a:pt x="216" y="184"/>
                    <a:pt x="240" y="200"/>
                  </a:cubicBezTo>
                  <a:cubicBezTo>
                    <a:pt x="264" y="216"/>
                    <a:pt x="296" y="224"/>
                    <a:pt x="288" y="200"/>
                  </a:cubicBezTo>
                  <a:cubicBezTo>
                    <a:pt x="280" y="176"/>
                    <a:pt x="224" y="88"/>
                    <a:pt x="192" y="56"/>
                  </a:cubicBezTo>
                  <a:cubicBezTo>
                    <a:pt x="160" y="24"/>
                    <a:pt x="120" y="16"/>
                    <a:pt x="96" y="8"/>
                  </a:cubicBezTo>
                  <a:cubicBezTo>
                    <a:pt x="72" y="0"/>
                    <a:pt x="60" y="4"/>
                    <a:pt x="48" y="8"/>
                  </a:cubicBezTo>
                </a:path>
              </a:pathLst>
            </a:custGeom>
            <a:solidFill>
              <a:srgbClr val="CC0911">
                <a:alpha val="71001"/>
              </a:srgbClr>
            </a:solidFill>
            <a:ln w="9525">
              <a:solidFill>
                <a:schemeClr val="bg1"/>
              </a:solidFill>
              <a:round/>
              <a:headEnd/>
              <a:tailEnd/>
            </a:ln>
          </p:spPr>
          <p:txBody>
            <a:bodyPr wrap="none" anchor="ctr">
              <a:prstTxWarp prst="textNoShape">
                <a:avLst/>
              </a:prstTxWarp>
            </a:bodyPr>
            <a:lstStyle/>
            <a:p>
              <a:endParaRPr lang="en-US"/>
            </a:p>
          </p:txBody>
        </p:sp>
        <p:sp>
          <p:nvSpPr>
            <p:cNvPr id="6168" name="Line 24"/>
            <p:cNvSpPr>
              <a:spLocks noChangeShapeType="1"/>
            </p:cNvSpPr>
            <p:nvPr/>
          </p:nvSpPr>
          <p:spPr bwMode="auto">
            <a:xfrm>
              <a:off x="4674" y="2687"/>
              <a:ext cx="322" cy="161"/>
            </a:xfrm>
            <a:prstGeom prst="line">
              <a:avLst/>
            </a:prstGeom>
            <a:noFill/>
            <a:ln w="25400">
              <a:solidFill>
                <a:schemeClr val="bg1"/>
              </a:solidFill>
              <a:round/>
              <a:headEnd/>
              <a:tailEnd/>
            </a:ln>
          </p:spPr>
          <p:txBody>
            <a:bodyPr wrap="none" anchor="ctr">
              <a:prstTxWarp prst="textNoShape">
                <a:avLst/>
              </a:prstTxWarp>
            </a:bodyPr>
            <a:lstStyle/>
            <a:p>
              <a:endParaRPr lang="en-US"/>
            </a:p>
          </p:txBody>
        </p:sp>
        <p:sp>
          <p:nvSpPr>
            <p:cNvPr id="6169" name="Text Box 25"/>
            <p:cNvSpPr txBox="1">
              <a:spLocks noChangeArrowheads="1"/>
            </p:cNvSpPr>
            <p:nvPr/>
          </p:nvSpPr>
          <p:spPr bwMode="auto">
            <a:xfrm>
              <a:off x="4192" y="2495"/>
              <a:ext cx="645" cy="192"/>
            </a:xfrm>
            <a:prstGeom prst="rect">
              <a:avLst/>
            </a:prstGeom>
            <a:noFill/>
            <a:ln w="9525">
              <a:noFill/>
              <a:miter lim="800000"/>
              <a:headEnd/>
              <a:tailEnd/>
            </a:ln>
          </p:spPr>
          <p:txBody>
            <a:bodyPr wrap="none">
              <a:prstTxWarp prst="textNoShape">
                <a:avLst/>
              </a:prstTxWarp>
              <a:spAutoFit/>
            </a:bodyPr>
            <a:lstStyle/>
            <a:p>
              <a:r>
                <a:rPr lang="en-US" sz="1400" b="1" dirty="0"/>
                <a:t>7/1958 8.3</a:t>
              </a:r>
            </a:p>
          </p:txBody>
        </p:sp>
      </p:grpSp>
      <p:grpSp>
        <p:nvGrpSpPr>
          <p:cNvPr id="8" name="Group 26"/>
          <p:cNvGrpSpPr>
            <a:grpSpLocks/>
          </p:cNvGrpSpPr>
          <p:nvPr/>
        </p:nvGrpSpPr>
        <p:grpSpPr bwMode="auto">
          <a:xfrm>
            <a:off x="6946290" y="2695307"/>
            <a:ext cx="836613" cy="681038"/>
            <a:chOff x="3792" y="3152"/>
            <a:chExt cx="527" cy="429"/>
          </a:xfrm>
        </p:grpSpPr>
        <p:sp>
          <p:nvSpPr>
            <p:cNvPr id="6171" name="Text Box 27"/>
            <p:cNvSpPr txBox="1">
              <a:spLocks noChangeArrowheads="1"/>
            </p:cNvSpPr>
            <p:nvPr/>
          </p:nvSpPr>
          <p:spPr bwMode="auto">
            <a:xfrm>
              <a:off x="3792" y="3408"/>
              <a:ext cx="527" cy="173"/>
            </a:xfrm>
            <a:prstGeom prst="rect">
              <a:avLst/>
            </a:prstGeom>
            <a:noFill/>
            <a:ln w="9525">
              <a:noFill/>
              <a:miter lim="800000"/>
              <a:headEnd/>
              <a:tailEnd/>
            </a:ln>
          </p:spPr>
          <p:txBody>
            <a:bodyPr wrap="none">
              <a:prstTxWarp prst="textNoShape">
                <a:avLst/>
              </a:prstTxWarp>
              <a:spAutoFit/>
            </a:bodyPr>
            <a:lstStyle/>
            <a:p>
              <a:r>
                <a:rPr lang="en-US" sz="1200" b="1" dirty="0">
                  <a:solidFill>
                    <a:schemeClr val="bg1"/>
                  </a:solidFill>
                </a:rPr>
                <a:t>1938 8.3*</a:t>
              </a:r>
            </a:p>
          </p:txBody>
        </p:sp>
        <p:sp>
          <p:nvSpPr>
            <p:cNvPr id="6172" name="Freeform 28"/>
            <p:cNvSpPr>
              <a:spLocks/>
            </p:cNvSpPr>
            <p:nvPr/>
          </p:nvSpPr>
          <p:spPr bwMode="auto">
            <a:xfrm>
              <a:off x="4128" y="3152"/>
              <a:ext cx="160" cy="128"/>
            </a:xfrm>
            <a:custGeom>
              <a:avLst/>
              <a:gdLst/>
              <a:ahLst/>
              <a:cxnLst>
                <a:cxn ang="0">
                  <a:pos x="0" y="64"/>
                </a:cxn>
                <a:cxn ang="0">
                  <a:pos x="48" y="112"/>
                </a:cxn>
                <a:cxn ang="0">
                  <a:pos x="144" y="112"/>
                </a:cxn>
                <a:cxn ang="0">
                  <a:pos x="144" y="16"/>
                </a:cxn>
                <a:cxn ang="0">
                  <a:pos x="48" y="16"/>
                </a:cxn>
              </a:cxnLst>
              <a:rect l="0" t="0" r="r" b="b"/>
              <a:pathLst>
                <a:path w="160" h="128">
                  <a:moveTo>
                    <a:pt x="0" y="64"/>
                  </a:moveTo>
                  <a:cubicBezTo>
                    <a:pt x="12" y="84"/>
                    <a:pt x="24" y="104"/>
                    <a:pt x="48" y="112"/>
                  </a:cubicBezTo>
                  <a:cubicBezTo>
                    <a:pt x="72" y="120"/>
                    <a:pt x="128" y="128"/>
                    <a:pt x="144" y="112"/>
                  </a:cubicBezTo>
                  <a:cubicBezTo>
                    <a:pt x="160" y="96"/>
                    <a:pt x="160" y="32"/>
                    <a:pt x="144" y="16"/>
                  </a:cubicBezTo>
                  <a:cubicBezTo>
                    <a:pt x="128" y="0"/>
                    <a:pt x="88" y="8"/>
                    <a:pt x="48" y="16"/>
                  </a:cubicBezTo>
                </a:path>
              </a:pathLst>
            </a:custGeom>
            <a:solidFill>
              <a:srgbClr val="CC0911">
                <a:alpha val="37000"/>
              </a:srgbClr>
            </a:solidFill>
            <a:ln w="9525">
              <a:solidFill>
                <a:schemeClr val="bg1"/>
              </a:solidFill>
              <a:round/>
              <a:headEnd/>
              <a:tailEnd/>
            </a:ln>
          </p:spPr>
          <p:txBody>
            <a:bodyPr wrap="none" anchor="ctr">
              <a:prstTxWarp prst="textNoShape">
                <a:avLst/>
              </a:prstTxWarp>
            </a:bodyPr>
            <a:lstStyle/>
            <a:p>
              <a:endParaRPr lang="en-US"/>
            </a:p>
          </p:txBody>
        </p:sp>
        <p:sp>
          <p:nvSpPr>
            <p:cNvPr id="6173" name="Line 29"/>
            <p:cNvSpPr>
              <a:spLocks noChangeShapeType="1"/>
            </p:cNvSpPr>
            <p:nvPr/>
          </p:nvSpPr>
          <p:spPr bwMode="auto">
            <a:xfrm flipV="1">
              <a:off x="4128" y="3264"/>
              <a:ext cx="48" cy="144"/>
            </a:xfrm>
            <a:prstGeom prst="line">
              <a:avLst/>
            </a:prstGeom>
            <a:noFill/>
            <a:ln w="25400">
              <a:solidFill>
                <a:schemeClr val="bg1"/>
              </a:solidFill>
              <a:round/>
              <a:headEnd/>
              <a:tailEnd/>
            </a:ln>
          </p:spPr>
          <p:txBody>
            <a:bodyPr wrap="none" anchor="ctr">
              <a:prstTxWarp prst="textNoShape">
                <a:avLst/>
              </a:prstTxWarp>
            </a:bodyPr>
            <a:lstStyle/>
            <a:p>
              <a:endParaRPr lang="en-US"/>
            </a:p>
          </p:txBody>
        </p:sp>
      </p:grpSp>
      <p:grpSp>
        <p:nvGrpSpPr>
          <p:cNvPr id="9" name="Group 31"/>
          <p:cNvGrpSpPr>
            <a:grpSpLocks/>
          </p:cNvGrpSpPr>
          <p:nvPr/>
        </p:nvGrpSpPr>
        <p:grpSpPr bwMode="auto">
          <a:xfrm>
            <a:off x="2145690" y="2415907"/>
            <a:ext cx="1016000" cy="1079500"/>
            <a:chOff x="768" y="2976"/>
            <a:chExt cx="640" cy="680"/>
          </a:xfrm>
        </p:grpSpPr>
        <p:sp>
          <p:nvSpPr>
            <p:cNvPr id="6176" name="Text Box 32"/>
            <p:cNvSpPr txBox="1">
              <a:spLocks noChangeArrowheads="1"/>
            </p:cNvSpPr>
            <p:nvPr/>
          </p:nvSpPr>
          <p:spPr bwMode="auto">
            <a:xfrm>
              <a:off x="768" y="2976"/>
              <a:ext cx="579" cy="212"/>
            </a:xfrm>
            <a:prstGeom prst="rect">
              <a:avLst/>
            </a:prstGeom>
            <a:noFill/>
            <a:ln w="9525">
              <a:noFill/>
              <a:miter lim="800000"/>
              <a:headEnd/>
              <a:tailEnd/>
            </a:ln>
          </p:spPr>
          <p:txBody>
            <a:bodyPr wrap="none">
              <a:prstTxWarp prst="textNoShape">
                <a:avLst/>
              </a:prstTxWarp>
              <a:spAutoFit/>
            </a:bodyPr>
            <a:lstStyle/>
            <a:p>
              <a:r>
                <a:rPr lang="en-US" sz="1600" b="1" dirty="0">
                  <a:solidFill>
                    <a:srgbClr val="000000"/>
                  </a:solidFill>
                </a:rPr>
                <a:t>11/1952</a:t>
              </a:r>
            </a:p>
          </p:txBody>
        </p:sp>
        <p:sp>
          <p:nvSpPr>
            <p:cNvPr id="6177" name="Line 33"/>
            <p:cNvSpPr>
              <a:spLocks noChangeShapeType="1"/>
            </p:cNvSpPr>
            <p:nvPr/>
          </p:nvSpPr>
          <p:spPr bwMode="auto">
            <a:xfrm flipH="1" flipV="1">
              <a:off x="1056" y="3312"/>
              <a:ext cx="96" cy="192"/>
            </a:xfrm>
            <a:prstGeom prst="line">
              <a:avLst/>
            </a:prstGeom>
            <a:noFill/>
            <a:ln w="22225">
              <a:solidFill>
                <a:srgbClr val="000000"/>
              </a:solidFill>
              <a:round/>
              <a:headEnd/>
              <a:tailEnd/>
            </a:ln>
          </p:spPr>
          <p:txBody>
            <a:bodyPr wrap="none" anchor="ctr">
              <a:prstTxWarp prst="textNoShape">
                <a:avLst/>
              </a:prstTxWarp>
            </a:bodyPr>
            <a:lstStyle/>
            <a:p>
              <a:endParaRPr lang="en-US"/>
            </a:p>
          </p:txBody>
        </p:sp>
        <p:sp>
          <p:nvSpPr>
            <p:cNvPr id="6178" name="Text Box 34"/>
            <p:cNvSpPr txBox="1">
              <a:spLocks noChangeArrowheads="1"/>
            </p:cNvSpPr>
            <p:nvPr/>
          </p:nvSpPr>
          <p:spPr bwMode="auto">
            <a:xfrm>
              <a:off x="816" y="3120"/>
              <a:ext cx="280" cy="213"/>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rPr>
                <a:t>9.0</a:t>
              </a:r>
            </a:p>
          </p:txBody>
        </p:sp>
        <p:sp>
          <p:nvSpPr>
            <p:cNvPr id="6179" name="Freeform 35"/>
            <p:cNvSpPr>
              <a:spLocks/>
            </p:cNvSpPr>
            <p:nvPr/>
          </p:nvSpPr>
          <p:spPr bwMode="auto">
            <a:xfrm>
              <a:off x="1088" y="3360"/>
              <a:ext cx="320" cy="296"/>
            </a:xfrm>
            <a:custGeom>
              <a:avLst/>
              <a:gdLst/>
              <a:ahLst/>
              <a:cxnLst>
                <a:cxn ang="0">
                  <a:pos x="160" y="0"/>
                </a:cxn>
                <a:cxn ang="0">
                  <a:pos x="112" y="96"/>
                </a:cxn>
                <a:cxn ang="0">
                  <a:pos x="16" y="144"/>
                </a:cxn>
                <a:cxn ang="0">
                  <a:pos x="16" y="240"/>
                </a:cxn>
                <a:cxn ang="0">
                  <a:pos x="112" y="288"/>
                </a:cxn>
                <a:cxn ang="0">
                  <a:pos x="208" y="192"/>
                </a:cxn>
                <a:cxn ang="0">
                  <a:pos x="304" y="96"/>
                </a:cxn>
                <a:cxn ang="0">
                  <a:pos x="304" y="48"/>
                </a:cxn>
                <a:cxn ang="0">
                  <a:pos x="256" y="0"/>
                </a:cxn>
                <a:cxn ang="0">
                  <a:pos x="160" y="48"/>
                </a:cxn>
                <a:cxn ang="0">
                  <a:pos x="112" y="96"/>
                </a:cxn>
              </a:cxnLst>
              <a:rect l="0" t="0" r="r" b="b"/>
              <a:pathLst>
                <a:path w="320" h="296">
                  <a:moveTo>
                    <a:pt x="160" y="0"/>
                  </a:moveTo>
                  <a:cubicBezTo>
                    <a:pt x="148" y="36"/>
                    <a:pt x="136" y="72"/>
                    <a:pt x="112" y="96"/>
                  </a:cubicBezTo>
                  <a:cubicBezTo>
                    <a:pt x="88" y="120"/>
                    <a:pt x="32" y="120"/>
                    <a:pt x="16" y="144"/>
                  </a:cubicBezTo>
                  <a:cubicBezTo>
                    <a:pt x="0" y="168"/>
                    <a:pt x="0" y="216"/>
                    <a:pt x="16" y="240"/>
                  </a:cubicBezTo>
                  <a:cubicBezTo>
                    <a:pt x="32" y="264"/>
                    <a:pt x="80" y="296"/>
                    <a:pt x="112" y="288"/>
                  </a:cubicBezTo>
                  <a:cubicBezTo>
                    <a:pt x="144" y="280"/>
                    <a:pt x="176" y="224"/>
                    <a:pt x="208" y="192"/>
                  </a:cubicBezTo>
                  <a:cubicBezTo>
                    <a:pt x="240" y="160"/>
                    <a:pt x="288" y="120"/>
                    <a:pt x="304" y="96"/>
                  </a:cubicBezTo>
                  <a:cubicBezTo>
                    <a:pt x="320" y="72"/>
                    <a:pt x="312" y="64"/>
                    <a:pt x="304" y="48"/>
                  </a:cubicBezTo>
                  <a:cubicBezTo>
                    <a:pt x="296" y="32"/>
                    <a:pt x="280" y="0"/>
                    <a:pt x="256" y="0"/>
                  </a:cubicBezTo>
                  <a:cubicBezTo>
                    <a:pt x="232" y="0"/>
                    <a:pt x="184" y="32"/>
                    <a:pt x="160" y="48"/>
                  </a:cubicBezTo>
                  <a:cubicBezTo>
                    <a:pt x="136" y="64"/>
                    <a:pt x="124" y="80"/>
                    <a:pt x="112" y="96"/>
                  </a:cubicBezTo>
                </a:path>
              </a:pathLst>
            </a:custGeom>
            <a:solidFill>
              <a:srgbClr val="CC0911">
                <a:alpha val="55000"/>
              </a:srgbClr>
            </a:solidFill>
            <a:ln w="9525">
              <a:solidFill>
                <a:schemeClr val="bg1"/>
              </a:solidFill>
              <a:round/>
              <a:headEnd/>
              <a:tailEnd/>
            </a:ln>
          </p:spPr>
          <p:txBody>
            <a:bodyPr wrap="none" anchor="ctr">
              <a:prstTxWarp prst="textNoShape">
                <a:avLst/>
              </a:prstTxWarp>
            </a:bodyPr>
            <a:lstStyle/>
            <a:p>
              <a:endParaRPr lang="en-US"/>
            </a:p>
          </p:txBody>
        </p:sp>
      </p:grpSp>
      <p:grpSp>
        <p:nvGrpSpPr>
          <p:cNvPr id="10" name="Group 36"/>
          <p:cNvGrpSpPr>
            <a:grpSpLocks/>
          </p:cNvGrpSpPr>
          <p:nvPr/>
        </p:nvGrpSpPr>
        <p:grpSpPr bwMode="auto">
          <a:xfrm>
            <a:off x="1307490" y="2949307"/>
            <a:ext cx="1336675" cy="1003300"/>
            <a:chOff x="240" y="3312"/>
            <a:chExt cx="842" cy="632"/>
          </a:xfrm>
        </p:grpSpPr>
        <p:sp>
          <p:nvSpPr>
            <p:cNvPr id="6181" name="Line 37"/>
            <p:cNvSpPr>
              <a:spLocks noChangeShapeType="1"/>
            </p:cNvSpPr>
            <p:nvPr/>
          </p:nvSpPr>
          <p:spPr bwMode="auto">
            <a:xfrm flipH="1" flipV="1">
              <a:off x="538" y="3504"/>
              <a:ext cx="134" cy="288"/>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6182" name="Text Box 38"/>
            <p:cNvSpPr txBox="1">
              <a:spLocks noChangeArrowheads="1"/>
            </p:cNvSpPr>
            <p:nvPr/>
          </p:nvSpPr>
          <p:spPr bwMode="auto">
            <a:xfrm>
              <a:off x="240" y="3312"/>
              <a:ext cx="842" cy="212"/>
            </a:xfrm>
            <a:prstGeom prst="rect">
              <a:avLst/>
            </a:prstGeom>
            <a:noFill/>
            <a:ln w="9525">
              <a:noFill/>
              <a:miter lim="800000"/>
              <a:headEnd/>
              <a:tailEnd/>
            </a:ln>
          </p:spPr>
          <p:txBody>
            <a:bodyPr wrap="none">
              <a:prstTxWarp prst="textNoShape">
                <a:avLst/>
              </a:prstTxWarp>
              <a:spAutoFit/>
            </a:bodyPr>
            <a:lstStyle/>
            <a:p>
              <a:r>
                <a:rPr lang="en-US" sz="1600" b="1" dirty="0"/>
                <a:t>11/1958 8.7*</a:t>
              </a:r>
            </a:p>
          </p:txBody>
        </p:sp>
        <p:sp>
          <p:nvSpPr>
            <p:cNvPr id="6183" name="Freeform 39"/>
            <p:cNvSpPr>
              <a:spLocks/>
            </p:cNvSpPr>
            <p:nvPr/>
          </p:nvSpPr>
          <p:spPr bwMode="auto">
            <a:xfrm>
              <a:off x="544" y="3736"/>
              <a:ext cx="328" cy="208"/>
            </a:xfrm>
            <a:custGeom>
              <a:avLst/>
              <a:gdLst/>
              <a:ahLst/>
              <a:cxnLst>
                <a:cxn ang="0">
                  <a:pos x="272" y="8"/>
                </a:cxn>
                <a:cxn ang="0">
                  <a:pos x="128" y="56"/>
                </a:cxn>
                <a:cxn ang="0">
                  <a:pos x="32" y="104"/>
                </a:cxn>
                <a:cxn ang="0">
                  <a:pos x="32" y="200"/>
                </a:cxn>
                <a:cxn ang="0">
                  <a:pos x="224" y="152"/>
                </a:cxn>
                <a:cxn ang="0">
                  <a:pos x="320" y="104"/>
                </a:cxn>
                <a:cxn ang="0">
                  <a:pos x="272" y="8"/>
                </a:cxn>
              </a:cxnLst>
              <a:rect l="0" t="0" r="r" b="b"/>
              <a:pathLst>
                <a:path w="328" h="208">
                  <a:moveTo>
                    <a:pt x="272" y="8"/>
                  </a:moveTo>
                  <a:cubicBezTo>
                    <a:pt x="240" y="0"/>
                    <a:pt x="168" y="40"/>
                    <a:pt x="128" y="56"/>
                  </a:cubicBezTo>
                  <a:cubicBezTo>
                    <a:pt x="88" y="72"/>
                    <a:pt x="48" y="80"/>
                    <a:pt x="32" y="104"/>
                  </a:cubicBezTo>
                  <a:cubicBezTo>
                    <a:pt x="16" y="128"/>
                    <a:pt x="0" y="192"/>
                    <a:pt x="32" y="200"/>
                  </a:cubicBezTo>
                  <a:cubicBezTo>
                    <a:pt x="64" y="208"/>
                    <a:pt x="176" y="168"/>
                    <a:pt x="224" y="152"/>
                  </a:cubicBezTo>
                  <a:cubicBezTo>
                    <a:pt x="272" y="136"/>
                    <a:pt x="312" y="128"/>
                    <a:pt x="320" y="104"/>
                  </a:cubicBezTo>
                  <a:cubicBezTo>
                    <a:pt x="328" y="80"/>
                    <a:pt x="304" y="16"/>
                    <a:pt x="272" y="8"/>
                  </a:cubicBezTo>
                  <a:close/>
                </a:path>
              </a:pathLst>
            </a:custGeom>
            <a:solidFill>
              <a:srgbClr val="CC0911">
                <a:alpha val="61000"/>
              </a:srgbClr>
            </a:solidFill>
            <a:ln w="9525">
              <a:solidFill>
                <a:schemeClr val="bg1"/>
              </a:solidFill>
              <a:round/>
              <a:headEnd/>
              <a:tailEnd/>
            </a:ln>
          </p:spPr>
          <p:txBody>
            <a:bodyPr wrap="none" anchor="ctr">
              <a:prstTxWarp prst="textNoShape">
                <a:avLst/>
              </a:prstTxWarp>
            </a:bodyPr>
            <a:lstStyle/>
            <a:p>
              <a:endParaRPr lang="en-US"/>
            </a:p>
          </p:txBody>
        </p:sp>
      </p:grpSp>
      <p:grpSp>
        <p:nvGrpSpPr>
          <p:cNvPr id="11" name="Group 40"/>
          <p:cNvGrpSpPr>
            <a:grpSpLocks/>
          </p:cNvGrpSpPr>
          <p:nvPr/>
        </p:nvGrpSpPr>
        <p:grpSpPr bwMode="auto">
          <a:xfrm>
            <a:off x="2145690" y="3558907"/>
            <a:ext cx="1752600" cy="882650"/>
            <a:chOff x="768" y="3696"/>
            <a:chExt cx="1104" cy="556"/>
          </a:xfrm>
        </p:grpSpPr>
        <p:sp>
          <p:nvSpPr>
            <p:cNvPr id="6185" name="Freeform 41"/>
            <p:cNvSpPr>
              <a:spLocks/>
            </p:cNvSpPr>
            <p:nvPr/>
          </p:nvSpPr>
          <p:spPr bwMode="auto">
            <a:xfrm>
              <a:off x="768" y="3696"/>
              <a:ext cx="192" cy="192"/>
            </a:xfrm>
            <a:custGeom>
              <a:avLst/>
              <a:gdLst/>
              <a:ahLst/>
              <a:cxnLst>
                <a:cxn ang="0">
                  <a:pos x="160" y="24"/>
                </a:cxn>
                <a:cxn ang="0">
                  <a:pos x="16" y="168"/>
                </a:cxn>
                <a:cxn ang="0">
                  <a:pos x="64" y="264"/>
                </a:cxn>
                <a:cxn ang="0">
                  <a:pos x="208" y="216"/>
                </a:cxn>
                <a:cxn ang="0">
                  <a:pos x="304" y="168"/>
                </a:cxn>
                <a:cxn ang="0">
                  <a:pos x="208" y="24"/>
                </a:cxn>
                <a:cxn ang="0">
                  <a:pos x="112" y="24"/>
                </a:cxn>
              </a:cxnLst>
              <a:rect l="0" t="0" r="r" b="b"/>
              <a:pathLst>
                <a:path w="304" h="272">
                  <a:moveTo>
                    <a:pt x="160" y="24"/>
                  </a:moveTo>
                  <a:cubicBezTo>
                    <a:pt x="96" y="76"/>
                    <a:pt x="32" y="128"/>
                    <a:pt x="16" y="168"/>
                  </a:cubicBezTo>
                  <a:cubicBezTo>
                    <a:pt x="0" y="208"/>
                    <a:pt x="32" y="256"/>
                    <a:pt x="64" y="264"/>
                  </a:cubicBezTo>
                  <a:cubicBezTo>
                    <a:pt x="96" y="272"/>
                    <a:pt x="168" y="232"/>
                    <a:pt x="208" y="216"/>
                  </a:cubicBezTo>
                  <a:cubicBezTo>
                    <a:pt x="248" y="200"/>
                    <a:pt x="304" y="200"/>
                    <a:pt x="304" y="168"/>
                  </a:cubicBezTo>
                  <a:cubicBezTo>
                    <a:pt x="304" y="136"/>
                    <a:pt x="240" y="48"/>
                    <a:pt x="208" y="24"/>
                  </a:cubicBezTo>
                  <a:cubicBezTo>
                    <a:pt x="176" y="0"/>
                    <a:pt x="144" y="12"/>
                    <a:pt x="112" y="24"/>
                  </a:cubicBezTo>
                </a:path>
              </a:pathLst>
            </a:custGeom>
            <a:solidFill>
              <a:srgbClr val="CC0911">
                <a:alpha val="39000"/>
              </a:srgbClr>
            </a:solidFill>
            <a:ln w="9525">
              <a:solidFill>
                <a:schemeClr val="bg1"/>
              </a:solidFill>
              <a:round/>
              <a:headEnd/>
              <a:tailEnd/>
            </a:ln>
          </p:spPr>
          <p:txBody>
            <a:bodyPr wrap="none" anchor="ctr">
              <a:prstTxWarp prst="textNoShape">
                <a:avLst/>
              </a:prstTxWarp>
            </a:bodyPr>
            <a:lstStyle/>
            <a:p>
              <a:endParaRPr lang="en-US">
                <a:solidFill>
                  <a:schemeClr val="bg1"/>
                </a:solidFill>
              </a:endParaRPr>
            </a:p>
          </p:txBody>
        </p:sp>
        <p:sp>
          <p:nvSpPr>
            <p:cNvPr id="6186" name="Text Box 42"/>
            <p:cNvSpPr txBox="1">
              <a:spLocks noChangeArrowheads="1"/>
            </p:cNvSpPr>
            <p:nvPr/>
          </p:nvSpPr>
          <p:spPr bwMode="auto">
            <a:xfrm>
              <a:off x="1258" y="4040"/>
              <a:ext cx="614" cy="212"/>
            </a:xfrm>
            <a:prstGeom prst="rect">
              <a:avLst/>
            </a:prstGeom>
            <a:noFill/>
            <a:ln w="9525">
              <a:noFill/>
              <a:miter lim="800000"/>
              <a:headEnd/>
              <a:tailEnd/>
            </a:ln>
          </p:spPr>
          <p:txBody>
            <a:bodyPr wrap="none">
              <a:prstTxWarp prst="textNoShape">
                <a:avLst/>
              </a:prstTxWarp>
              <a:spAutoFit/>
            </a:bodyPr>
            <a:lstStyle/>
            <a:p>
              <a:r>
                <a:rPr lang="en-US" sz="1600" b="1" dirty="0">
                  <a:solidFill>
                    <a:schemeClr val="bg1"/>
                  </a:solidFill>
                </a:rPr>
                <a:t>1963 8.5</a:t>
              </a:r>
            </a:p>
          </p:txBody>
        </p:sp>
        <p:sp>
          <p:nvSpPr>
            <p:cNvPr id="6187" name="Line 43"/>
            <p:cNvSpPr>
              <a:spLocks noChangeShapeType="1"/>
            </p:cNvSpPr>
            <p:nvPr/>
          </p:nvSpPr>
          <p:spPr bwMode="auto">
            <a:xfrm flipH="1" flipV="1">
              <a:off x="912" y="3840"/>
              <a:ext cx="432" cy="240"/>
            </a:xfrm>
            <a:prstGeom prst="line">
              <a:avLst/>
            </a:prstGeom>
            <a:noFill/>
            <a:ln w="19050">
              <a:solidFill>
                <a:schemeClr val="bg1"/>
              </a:solidFill>
              <a:round/>
              <a:headEnd/>
              <a:tailEnd/>
            </a:ln>
          </p:spPr>
          <p:txBody>
            <a:bodyPr wrap="none" anchor="ctr">
              <a:prstTxWarp prst="textNoShape">
                <a:avLst/>
              </a:prstTxWarp>
            </a:bodyPr>
            <a:lstStyle/>
            <a:p>
              <a:endParaRPr lang="en-US">
                <a:solidFill>
                  <a:schemeClr val="bg1"/>
                </a:solidFill>
              </a:endParaRPr>
            </a:p>
          </p:txBody>
        </p:sp>
      </p:grpSp>
      <p:grpSp>
        <p:nvGrpSpPr>
          <p:cNvPr id="12" name="Group 44"/>
          <p:cNvGrpSpPr>
            <a:grpSpLocks/>
          </p:cNvGrpSpPr>
          <p:nvPr/>
        </p:nvGrpSpPr>
        <p:grpSpPr bwMode="auto">
          <a:xfrm>
            <a:off x="1413058" y="3787507"/>
            <a:ext cx="1617663" cy="742950"/>
            <a:chOff x="280" y="3784"/>
            <a:chExt cx="1019" cy="468"/>
          </a:xfrm>
        </p:grpSpPr>
        <p:sp>
          <p:nvSpPr>
            <p:cNvPr id="6189" name="Text Box 45"/>
            <p:cNvSpPr txBox="1">
              <a:spLocks noChangeArrowheads="1"/>
            </p:cNvSpPr>
            <p:nvPr/>
          </p:nvSpPr>
          <p:spPr bwMode="auto">
            <a:xfrm>
              <a:off x="528" y="4040"/>
              <a:ext cx="771" cy="212"/>
            </a:xfrm>
            <a:prstGeom prst="rect">
              <a:avLst/>
            </a:prstGeom>
            <a:noFill/>
            <a:ln w="9525">
              <a:noFill/>
              <a:miter lim="800000"/>
              <a:headEnd/>
              <a:tailEnd/>
            </a:ln>
          </p:spPr>
          <p:txBody>
            <a:bodyPr wrap="none">
              <a:prstTxWarp prst="textNoShape">
                <a:avLst/>
              </a:prstTxWarp>
              <a:spAutoFit/>
            </a:bodyPr>
            <a:lstStyle/>
            <a:p>
              <a:r>
                <a:rPr lang="en-US" sz="1600" b="1" dirty="0">
                  <a:solidFill>
                    <a:schemeClr val="bg1"/>
                  </a:solidFill>
                </a:rPr>
                <a:t>3/1952 8.6*</a:t>
              </a:r>
            </a:p>
          </p:txBody>
        </p:sp>
        <p:sp>
          <p:nvSpPr>
            <p:cNvPr id="6190" name="Freeform 46"/>
            <p:cNvSpPr>
              <a:spLocks/>
            </p:cNvSpPr>
            <p:nvPr/>
          </p:nvSpPr>
          <p:spPr bwMode="auto">
            <a:xfrm>
              <a:off x="280" y="3784"/>
              <a:ext cx="320" cy="200"/>
            </a:xfrm>
            <a:custGeom>
              <a:avLst/>
              <a:gdLst/>
              <a:ahLst/>
              <a:cxnLst>
                <a:cxn ang="0">
                  <a:pos x="152" y="56"/>
                </a:cxn>
                <a:cxn ang="0">
                  <a:pos x="8" y="152"/>
                </a:cxn>
                <a:cxn ang="0">
                  <a:pos x="104" y="200"/>
                </a:cxn>
                <a:cxn ang="0">
                  <a:pos x="296" y="152"/>
                </a:cxn>
                <a:cxn ang="0">
                  <a:pos x="248" y="8"/>
                </a:cxn>
                <a:cxn ang="0">
                  <a:pos x="104" y="104"/>
                </a:cxn>
              </a:cxnLst>
              <a:rect l="0" t="0" r="r" b="b"/>
              <a:pathLst>
                <a:path w="320" h="200">
                  <a:moveTo>
                    <a:pt x="152" y="56"/>
                  </a:moveTo>
                  <a:cubicBezTo>
                    <a:pt x="84" y="92"/>
                    <a:pt x="16" y="128"/>
                    <a:pt x="8" y="152"/>
                  </a:cubicBezTo>
                  <a:cubicBezTo>
                    <a:pt x="0" y="176"/>
                    <a:pt x="56" y="200"/>
                    <a:pt x="104" y="200"/>
                  </a:cubicBezTo>
                  <a:cubicBezTo>
                    <a:pt x="152" y="200"/>
                    <a:pt x="272" y="184"/>
                    <a:pt x="296" y="152"/>
                  </a:cubicBezTo>
                  <a:cubicBezTo>
                    <a:pt x="320" y="120"/>
                    <a:pt x="280" y="16"/>
                    <a:pt x="248" y="8"/>
                  </a:cubicBezTo>
                  <a:cubicBezTo>
                    <a:pt x="216" y="0"/>
                    <a:pt x="160" y="52"/>
                    <a:pt x="104" y="104"/>
                  </a:cubicBezTo>
                </a:path>
              </a:pathLst>
            </a:custGeom>
            <a:solidFill>
              <a:srgbClr val="FF0000">
                <a:alpha val="51000"/>
              </a:srgbClr>
            </a:solidFill>
            <a:ln w="9525">
              <a:solidFill>
                <a:schemeClr val="bg1"/>
              </a:solidFill>
              <a:round/>
              <a:headEnd/>
              <a:tailEnd/>
            </a:ln>
          </p:spPr>
          <p:txBody>
            <a:bodyPr wrap="none" anchor="ctr">
              <a:prstTxWarp prst="textNoShape">
                <a:avLst/>
              </a:prstTxWarp>
            </a:bodyPr>
            <a:lstStyle/>
            <a:p>
              <a:endParaRPr lang="en-US"/>
            </a:p>
          </p:txBody>
        </p:sp>
        <p:sp>
          <p:nvSpPr>
            <p:cNvPr id="6191" name="Line 47"/>
            <p:cNvSpPr>
              <a:spLocks noChangeShapeType="1"/>
            </p:cNvSpPr>
            <p:nvPr/>
          </p:nvSpPr>
          <p:spPr bwMode="auto">
            <a:xfrm flipH="1" flipV="1">
              <a:off x="480" y="3984"/>
              <a:ext cx="48" cy="96"/>
            </a:xfrm>
            <a:prstGeom prst="line">
              <a:avLst/>
            </a:prstGeom>
            <a:noFill/>
            <a:ln w="25400">
              <a:solidFill>
                <a:schemeClr val="bg1"/>
              </a:solidFill>
              <a:round/>
              <a:headEnd/>
              <a:tailEnd/>
            </a:ln>
          </p:spPr>
          <p:txBody>
            <a:bodyPr wrap="none" anchor="ctr">
              <a:prstTxWarp prst="textNoShape">
                <a:avLst/>
              </a:prstTxWarp>
            </a:bodyPr>
            <a:lstStyle/>
            <a:p>
              <a:endParaRPr lang="en-US"/>
            </a:p>
          </p:txBody>
        </p:sp>
      </p:grpSp>
      <p:sp>
        <p:nvSpPr>
          <p:cNvPr id="6192" name="Text Box 48"/>
          <p:cNvSpPr txBox="1">
            <a:spLocks noChangeArrowheads="1"/>
          </p:cNvSpPr>
          <p:nvPr/>
        </p:nvSpPr>
        <p:spPr bwMode="auto">
          <a:xfrm>
            <a:off x="3898290" y="3939907"/>
            <a:ext cx="184150" cy="457200"/>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13" name="Group 49"/>
          <p:cNvGrpSpPr>
            <a:grpSpLocks/>
          </p:cNvGrpSpPr>
          <p:nvPr/>
        </p:nvGrpSpPr>
        <p:grpSpPr bwMode="auto">
          <a:xfrm>
            <a:off x="2396515" y="3335073"/>
            <a:ext cx="2530475" cy="955675"/>
            <a:chOff x="926" y="3555"/>
            <a:chExt cx="1594" cy="602"/>
          </a:xfrm>
        </p:grpSpPr>
        <p:sp>
          <p:nvSpPr>
            <p:cNvPr id="6194" name="Freeform 50"/>
            <p:cNvSpPr>
              <a:spLocks/>
            </p:cNvSpPr>
            <p:nvPr/>
          </p:nvSpPr>
          <p:spPr bwMode="auto">
            <a:xfrm>
              <a:off x="926" y="3555"/>
              <a:ext cx="232" cy="246"/>
            </a:xfrm>
            <a:custGeom>
              <a:avLst/>
              <a:gdLst/>
              <a:ahLst/>
              <a:cxnLst>
                <a:cxn ang="0">
                  <a:pos x="156" y="0"/>
                </a:cxn>
                <a:cxn ang="0">
                  <a:pos x="88" y="28"/>
                </a:cxn>
                <a:cxn ang="0">
                  <a:pos x="54" y="68"/>
                </a:cxn>
                <a:cxn ang="0">
                  <a:pos x="15" y="141"/>
                </a:cxn>
                <a:cxn ang="0">
                  <a:pos x="66" y="237"/>
                </a:cxn>
                <a:cxn ang="0">
                  <a:pos x="111" y="209"/>
                </a:cxn>
                <a:cxn ang="0">
                  <a:pos x="116" y="192"/>
                </a:cxn>
                <a:cxn ang="0">
                  <a:pos x="128" y="175"/>
                </a:cxn>
                <a:cxn ang="0">
                  <a:pos x="218" y="130"/>
                </a:cxn>
                <a:cxn ang="0">
                  <a:pos x="218" y="51"/>
                </a:cxn>
                <a:cxn ang="0">
                  <a:pos x="184" y="45"/>
                </a:cxn>
                <a:cxn ang="0">
                  <a:pos x="178" y="23"/>
                </a:cxn>
                <a:cxn ang="0">
                  <a:pos x="105" y="17"/>
                </a:cxn>
              </a:cxnLst>
              <a:rect l="0" t="0" r="r" b="b"/>
              <a:pathLst>
                <a:path w="232" h="246">
                  <a:moveTo>
                    <a:pt x="156" y="0"/>
                  </a:moveTo>
                  <a:cubicBezTo>
                    <a:pt x="131" y="17"/>
                    <a:pt x="116" y="21"/>
                    <a:pt x="88" y="28"/>
                  </a:cubicBezTo>
                  <a:cubicBezTo>
                    <a:pt x="80" y="50"/>
                    <a:pt x="76" y="59"/>
                    <a:pt x="54" y="68"/>
                  </a:cubicBezTo>
                  <a:cubicBezTo>
                    <a:pt x="41" y="108"/>
                    <a:pt x="26" y="108"/>
                    <a:pt x="15" y="141"/>
                  </a:cubicBezTo>
                  <a:cubicBezTo>
                    <a:pt x="20" y="208"/>
                    <a:pt x="0" y="246"/>
                    <a:pt x="66" y="237"/>
                  </a:cubicBezTo>
                  <a:cubicBezTo>
                    <a:pt x="79" y="226"/>
                    <a:pt x="98" y="221"/>
                    <a:pt x="111" y="209"/>
                  </a:cubicBezTo>
                  <a:cubicBezTo>
                    <a:pt x="115" y="204"/>
                    <a:pt x="113" y="197"/>
                    <a:pt x="116" y="192"/>
                  </a:cubicBezTo>
                  <a:cubicBezTo>
                    <a:pt x="119" y="185"/>
                    <a:pt x="122" y="179"/>
                    <a:pt x="128" y="175"/>
                  </a:cubicBezTo>
                  <a:cubicBezTo>
                    <a:pt x="151" y="155"/>
                    <a:pt x="191" y="147"/>
                    <a:pt x="218" y="130"/>
                  </a:cubicBezTo>
                  <a:cubicBezTo>
                    <a:pt x="223" y="105"/>
                    <a:pt x="232" y="74"/>
                    <a:pt x="218" y="51"/>
                  </a:cubicBezTo>
                  <a:cubicBezTo>
                    <a:pt x="211" y="41"/>
                    <a:pt x="195" y="47"/>
                    <a:pt x="184" y="45"/>
                  </a:cubicBezTo>
                  <a:cubicBezTo>
                    <a:pt x="182" y="37"/>
                    <a:pt x="184" y="27"/>
                    <a:pt x="178" y="23"/>
                  </a:cubicBezTo>
                  <a:cubicBezTo>
                    <a:pt x="169" y="17"/>
                    <a:pt x="105" y="5"/>
                    <a:pt x="105" y="17"/>
                  </a:cubicBezTo>
                </a:path>
              </a:pathLst>
            </a:custGeom>
            <a:solidFill>
              <a:srgbClr val="FFFF00">
                <a:alpha val="82000"/>
              </a:srgbClr>
            </a:solidFill>
            <a:ln w="9525">
              <a:solidFill>
                <a:schemeClr val="bg1"/>
              </a:solidFill>
              <a:round/>
              <a:headEnd/>
              <a:tailEnd/>
            </a:ln>
          </p:spPr>
          <p:txBody>
            <a:bodyPr wrap="none" anchor="ctr">
              <a:prstTxWarp prst="textNoShape">
                <a:avLst/>
              </a:prstTxWarp>
            </a:bodyPr>
            <a:lstStyle/>
            <a:p>
              <a:endParaRPr lang="en-US">
                <a:solidFill>
                  <a:schemeClr val="bg1"/>
                </a:solidFill>
              </a:endParaRPr>
            </a:p>
          </p:txBody>
        </p:sp>
        <p:sp>
          <p:nvSpPr>
            <p:cNvPr id="6195" name="Line 51"/>
            <p:cNvSpPr>
              <a:spLocks noChangeShapeType="1"/>
            </p:cNvSpPr>
            <p:nvPr/>
          </p:nvSpPr>
          <p:spPr bwMode="auto">
            <a:xfrm>
              <a:off x="1056" y="3744"/>
              <a:ext cx="736" cy="296"/>
            </a:xfrm>
            <a:prstGeom prst="line">
              <a:avLst/>
            </a:prstGeom>
            <a:noFill/>
            <a:ln w="25400">
              <a:solidFill>
                <a:schemeClr val="bg1"/>
              </a:solidFill>
              <a:round/>
              <a:headEnd/>
              <a:tailEnd/>
            </a:ln>
          </p:spPr>
          <p:txBody>
            <a:bodyPr wrap="none" anchor="ctr">
              <a:prstTxWarp prst="textNoShape">
                <a:avLst/>
              </a:prstTxWarp>
            </a:bodyPr>
            <a:lstStyle/>
            <a:p>
              <a:endParaRPr lang="en-US">
                <a:solidFill>
                  <a:schemeClr val="bg1"/>
                </a:solidFill>
              </a:endParaRPr>
            </a:p>
          </p:txBody>
        </p:sp>
        <p:sp>
          <p:nvSpPr>
            <p:cNvPr id="6196" name="Text Box 52"/>
            <p:cNvSpPr txBox="1">
              <a:spLocks noChangeArrowheads="1"/>
            </p:cNvSpPr>
            <p:nvPr/>
          </p:nvSpPr>
          <p:spPr bwMode="auto">
            <a:xfrm>
              <a:off x="1811" y="3924"/>
              <a:ext cx="709" cy="233"/>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rPr>
                <a:t>8.3 11/06</a:t>
              </a:r>
            </a:p>
          </p:txBody>
        </p:sp>
      </p:grpSp>
      <p:grpSp>
        <p:nvGrpSpPr>
          <p:cNvPr id="14" name="Group 56"/>
          <p:cNvGrpSpPr/>
          <p:nvPr/>
        </p:nvGrpSpPr>
        <p:grpSpPr>
          <a:xfrm>
            <a:off x="6281639" y="1957675"/>
            <a:ext cx="985654" cy="1093232"/>
            <a:chOff x="5583749" y="4189968"/>
            <a:chExt cx="985654" cy="1093232"/>
          </a:xfrm>
        </p:grpSpPr>
        <p:sp>
          <p:nvSpPr>
            <p:cNvPr id="53" name="Freeform 52"/>
            <p:cNvSpPr/>
            <p:nvPr/>
          </p:nvSpPr>
          <p:spPr>
            <a:xfrm>
              <a:off x="6036733" y="5080000"/>
              <a:ext cx="330200" cy="203200"/>
            </a:xfrm>
            <a:custGeom>
              <a:avLst/>
              <a:gdLst>
                <a:gd name="connsiteX0" fmla="*/ 0 w 330200"/>
                <a:gd name="connsiteY0" fmla="*/ 93133 h 203200"/>
                <a:gd name="connsiteX1" fmla="*/ 93134 w 330200"/>
                <a:gd name="connsiteY1" fmla="*/ 203200 h 203200"/>
                <a:gd name="connsiteX2" fmla="*/ 270934 w 330200"/>
                <a:gd name="connsiteY2" fmla="*/ 160867 h 203200"/>
                <a:gd name="connsiteX3" fmla="*/ 330200 w 330200"/>
                <a:gd name="connsiteY3" fmla="*/ 143933 h 203200"/>
                <a:gd name="connsiteX4" fmla="*/ 330200 w 330200"/>
                <a:gd name="connsiteY4" fmla="*/ 50800 h 203200"/>
                <a:gd name="connsiteX5" fmla="*/ 237067 w 330200"/>
                <a:gd name="connsiteY5" fmla="*/ 0 h 203200"/>
                <a:gd name="connsiteX6" fmla="*/ 0 w 330200"/>
                <a:gd name="connsiteY6" fmla="*/ 93133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00" h="203200">
                  <a:moveTo>
                    <a:pt x="0" y="93133"/>
                  </a:moveTo>
                  <a:lnTo>
                    <a:pt x="93134" y="203200"/>
                  </a:lnTo>
                  <a:lnTo>
                    <a:pt x="270934" y="160867"/>
                  </a:lnTo>
                  <a:lnTo>
                    <a:pt x="330200" y="143933"/>
                  </a:lnTo>
                  <a:lnTo>
                    <a:pt x="330200" y="50800"/>
                  </a:lnTo>
                  <a:lnTo>
                    <a:pt x="237067" y="0"/>
                  </a:lnTo>
                  <a:lnTo>
                    <a:pt x="0" y="93133"/>
                  </a:lnTo>
                  <a:close/>
                </a:path>
              </a:pathLst>
            </a:custGeom>
            <a:solidFill>
              <a:srgbClr val="FF0000">
                <a:alpha val="52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a:stCxn id="53" idx="5"/>
            </p:cNvCxnSpPr>
            <p:nvPr/>
          </p:nvCxnSpPr>
          <p:spPr>
            <a:xfrm flipH="1" flipV="1">
              <a:off x="6172200" y="4559300"/>
              <a:ext cx="101600" cy="520700"/>
            </a:xfrm>
            <a:prstGeom prst="line">
              <a:avLst/>
            </a:prstGeom>
            <a:ln w="222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5583749" y="4189968"/>
              <a:ext cx="985654" cy="307777"/>
            </a:xfrm>
            <a:prstGeom prst="rect">
              <a:avLst/>
            </a:prstGeom>
            <a:noFill/>
          </p:spPr>
          <p:txBody>
            <a:bodyPr wrap="none" rtlCol="0">
              <a:spAutoFit/>
            </a:bodyPr>
            <a:lstStyle/>
            <a:p>
              <a:r>
                <a:rPr lang="en-US" sz="1400" dirty="0" smtClean="0"/>
                <a:t>1946 ~8.6</a:t>
              </a:r>
              <a:endParaRPr lang="en-US" sz="1400" dirty="0"/>
            </a:p>
          </p:txBody>
        </p:sp>
      </p:grpSp>
      <p:grpSp>
        <p:nvGrpSpPr>
          <p:cNvPr id="15" name="Group 62"/>
          <p:cNvGrpSpPr/>
          <p:nvPr/>
        </p:nvGrpSpPr>
        <p:grpSpPr>
          <a:xfrm>
            <a:off x="7047890" y="2108130"/>
            <a:ext cx="1045683" cy="807310"/>
            <a:chOff x="6350000" y="4340423"/>
            <a:chExt cx="1045683" cy="807310"/>
          </a:xfrm>
        </p:grpSpPr>
        <p:sp>
          <p:nvSpPr>
            <p:cNvPr id="58" name="Freeform 57"/>
            <p:cNvSpPr/>
            <p:nvPr/>
          </p:nvSpPr>
          <p:spPr>
            <a:xfrm>
              <a:off x="6350000" y="4978400"/>
              <a:ext cx="287867" cy="169333"/>
            </a:xfrm>
            <a:custGeom>
              <a:avLst/>
              <a:gdLst>
                <a:gd name="connsiteX0" fmla="*/ 0 w 287867"/>
                <a:gd name="connsiteY0" fmla="*/ 84667 h 169333"/>
                <a:gd name="connsiteX1" fmla="*/ 33867 w 287867"/>
                <a:gd name="connsiteY1" fmla="*/ 160867 h 169333"/>
                <a:gd name="connsiteX2" fmla="*/ 118533 w 287867"/>
                <a:gd name="connsiteY2" fmla="*/ 169333 h 169333"/>
                <a:gd name="connsiteX3" fmla="*/ 287867 w 287867"/>
                <a:gd name="connsiteY3" fmla="*/ 101600 h 169333"/>
                <a:gd name="connsiteX4" fmla="*/ 287867 w 287867"/>
                <a:gd name="connsiteY4" fmla="*/ 16933 h 169333"/>
                <a:gd name="connsiteX5" fmla="*/ 237067 w 287867"/>
                <a:gd name="connsiteY5" fmla="*/ 0 h 169333"/>
                <a:gd name="connsiteX6" fmla="*/ 0 w 287867"/>
                <a:gd name="connsiteY6" fmla="*/ 84667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867" h="169333">
                  <a:moveTo>
                    <a:pt x="0" y="84667"/>
                  </a:moveTo>
                  <a:lnTo>
                    <a:pt x="33867" y="160867"/>
                  </a:lnTo>
                  <a:lnTo>
                    <a:pt x="118533" y="169333"/>
                  </a:lnTo>
                  <a:lnTo>
                    <a:pt x="287867" y="101600"/>
                  </a:lnTo>
                  <a:lnTo>
                    <a:pt x="287867" y="16933"/>
                  </a:lnTo>
                  <a:lnTo>
                    <a:pt x="237067" y="0"/>
                  </a:lnTo>
                  <a:lnTo>
                    <a:pt x="0" y="84667"/>
                  </a:lnTo>
                  <a:close/>
                </a:path>
              </a:pathLst>
            </a:custGeom>
            <a:solidFill>
              <a:srgbClr val="FF0000">
                <a:alpha val="55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a:stCxn id="58" idx="5"/>
            </p:cNvCxnSpPr>
            <p:nvPr/>
          </p:nvCxnSpPr>
          <p:spPr>
            <a:xfrm flipV="1">
              <a:off x="6587067" y="4648200"/>
              <a:ext cx="42333" cy="330200"/>
            </a:xfrm>
            <a:prstGeom prst="line">
              <a:avLst/>
            </a:prstGeom>
            <a:ln w="2222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489716" y="4340423"/>
              <a:ext cx="905967" cy="307777"/>
            </a:xfrm>
            <a:prstGeom prst="rect">
              <a:avLst/>
            </a:prstGeom>
            <a:noFill/>
          </p:spPr>
          <p:txBody>
            <a:bodyPr wrap="none" rtlCol="0">
              <a:spAutoFit/>
            </a:bodyPr>
            <a:lstStyle/>
            <a:p>
              <a:r>
                <a:rPr lang="en-US" sz="1400" dirty="0" smtClean="0"/>
                <a:t>1948 ~8.0</a:t>
              </a:r>
              <a:endParaRPr lang="en-US" sz="1400" dirty="0"/>
            </a:p>
          </p:txBody>
        </p:sp>
      </p:grpSp>
      <p:cxnSp>
        <p:nvCxnSpPr>
          <p:cNvPr id="65" name="Straight Connector 64"/>
          <p:cNvCxnSpPr/>
          <p:nvPr/>
        </p:nvCxnSpPr>
        <p:spPr>
          <a:xfrm>
            <a:off x="5308248" y="4624627"/>
            <a:ext cx="1137958" cy="573306"/>
          </a:xfrm>
          <a:prstGeom prst="line">
            <a:avLst/>
          </a:prstGeom>
          <a:ln w="63500" cap="flat" cmpd="sng" algn="ctr">
            <a:solidFill>
              <a:schemeClr val="bg1"/>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6446206" y="5061322"/>
            <a:ext cx="1505877" cy="584776"/>
          </a:xfrm>
          <a:prstGeom prst="rect">
            <a:avLst/>
          </a:prstGeom>
          <a:noFill/>
          <a:ln>
            <a:noFill/>
          </a:ln>
        </p:spPr>
        <p:txBody>
          <a:bodyPr wrap="square" rtlCol="0">
            <a:spAutoFit/>
          </a:bodyPr>
          <a:lstStyle/>
          <a:p>
            <a:r>
              <a:rPr lang="en-US" sz="1600" dirty="0" smtClean="0">
                <a:solidFill>
                  <a:schemeClr val="bg1"/>
                </a:solidFill>
              </a:rPr>
              <a:t>10 cm/yr. </a:t>
            </a:r>
          </a:p>
          <a:p>
            <a:r>
              <a:rPr lang="en-US" sz="1600" dirty="0" smtClean="0">
                <a:solidFill>
                  <a:schemeClr val="bg1"/>
                </a:solidFill>
              </a:rPr>
              <a:t>(2.5 in/yr.)</a:t>
            </a:r>
            <a:endParaRPr lang="en-US" sz="1600" dirty="0">
              <a:solidFill>
                <a:schemeClr val="bg1"/>
              </a:solidFill>
            </a:endParaRPr>
          </a:p>
        </p:txBody>
      </p:sp>
      <p:grpSp>
        <p:nvGrpSpPr>
          <p:cNvPr id="16" name="Group 73"/>
          <p:cNvGrpSpPr/>
          <p:nvPr/>
        </p:nvGrpSpPr>
        <p:grpSpPr>
          <a:xfrm>
            <a:off x="1292214" y="4036956"/>
            <a:ext cx="1772639" cy="729483"/>
            <a:chOff x="734024" y="4246460"/>
            <a:chExt cx="1772639" cy="729483"/>
          </a:xfrm>
        </p:grpSpPr>
        <p:sp>
          <p:nvSpPr>
            <p:cNvPr id="69" name="Freeform 68"/>
            <p:cNvSpPr/>
            <p:nvPr/>
          </p:nvSpPr>
          <p:spPr>
            <a:xfrm>
              <a:off x="734024" y="4246460"/>
              <a:ext cx="209594" cy="338554"/>
            </a:xfrm>
            <a:custGeom>
              <a:avLst/>
              <a:gdLst>
                <a:gd name="connsiteX0" fmla="*/ 234592 w 413465"/>
                <a:gd name="connsiteY0" fmla="*/ 8467 h 524933"/>
                <a:gd name="connsiteX1" fmla="*/ 209192 w 413465"/>
                <a:gd name="connsiteY1" fmla="*/ 25400 h 524933"/>
                <a:gd name="connsiteX2" fmla="*/ 141458 w 413465"/>
                <a:gd name="connsiteY2" fmla="*/ 42333 h 524933"/>
                <a:gd name="connsiteX3" fmla="*/ 99125 w 413465"/>
                <a:gd name="connsiteY3" fmla="*/ 101600 h 524933"/>
                <a:gd name="connsiteX4" fmla="*/ 90658 w 413465"/>
                <a:gd name="connsiteY4" fmla="*/ 127000 h 524933"/>
                <a:gd name="connsiteX5" fmla="*/ 82192 w 413465"/>
                <a:gd name="connsiteY5" fmla="*/ 160867 h 524933"/>
                <a:gd name="connsiteX6" fmla="*/ 65258 w 413465"/>
                <a:gd name="connsiteY6" fmla="*/ 177800 h 524933"/>
                <a:gd name="connsiteX7" fmla="*/ 56792 w 413465"/>
                <a:gd name="connsiteY7" fmla="*/ 203200 h 524933"/>
                <a:gd name="connsiteX8" fmla="*/ 48325 w 413465"/>
                <a:gd name="connsiteY8" fmla="*/ 237067 h 524933"/>
                <a:gd name="connsiteX9" fmla="*/ 22925 w 413465"/>
                <a:gd name="connsiteY9" fmla="*/ 254000 h 524933"/>
                <a:gd name="connsiteX10" fmla="*/ 22925 w 413465"/>
                <a:gd name="connsiteY10" fmla="*/ 397933 h 524933"/>
                <a:gd name="connsiteX11" fmla="*/ 48325 w 413465"/>
                <a:gd name="connsiteY11" fmla="*/ 406400 h 524933"/>
                <a:gd name="connsiteX12" fmla="*/ 107592 w 413465"/>
                <a:gd name="connsiteY12" fmla="*/ 440267 h 524933"/>
                <a:gd name="connsiteX13" fmla="*/ 141458 w 413465"/>
                <a:gd name="connsiteY13" fmla="*/ 491067 h 524933"/>
                <a:gd name="connsiteX14" fmla="*/ 158392 w 413465"/>
                <a:gd name="connsiteY14" fmla="*/ 508000 h 524933"/>
                <a:gd name="connsiteX15" fmla="*/ 209192 w 413465"/>
                <a:gd name="connsiteY15" fmla="*/ 524933 h 524933"/>
                <a:gd name="connsiteX16" fmla="*/ 234592 w 413465"/>
                <a:gd name="connsiteY16" fmla="*/ 508000 h 524933"/>
                <a:gd name="connsiteX17" fmla="*/ 243058 w 413465"/>
                <a:gd name="connsiteY17" fmla="*/ 474133 h 524933"/>
                <a:gd name="connsiteX18" fmla="*/ 259992 w 413465"/>
                <a:gd name="connsiteY18" fmla="*/ 338667 h 524933"/>
                <a:gd name="connsiteX19" fmla="*/ 268458 w 413465"/>
                <a:gd name="connsiteY19" fmla="*/ 313267 h 524933"/>
                <a:gd name="connsiteX20" fmla="*/ 293858 w 413465"/>
                <a:gd name="connsiteY20" fmla="*/ 296333 h 524933"/>
                <a:gd name="connsiteX21" fmla="*/ 344658 w 413465"/>
                <a:gd name="connsiteY21" fmla="*/ 262467 h 524933"/>
                <a:gd name="connsiteX22" fmla="*/ 370058 w 413465"/>
                <a:gd name="connsiteY22" fmla="*/ 245533 h 524933"/>
                <a:gd name="connsiteX23" fmla="*/ 386992 w 413465"/>
                <a:gd name="connsiteY23" fmla="*/ 220133 h 524933"/>
                <a:gd name="connsiteX24" fmla="*/ 412392 w 413465"/>
                <a:gd name="connsiteY24" fmla="*/ 194733 h 524933"/>
                <a:gd name="connsiteX25" fmla="*/ 403925 w 413465"/>
                <a:gd name="connsiteY25" fmla="*/ 110067 h 524933"/>
                <a:gd name="connsiteX26" fmla="*/ 370058 w 413465"/>
                <a:gd name="connsiteY26" fmla="*/ 76200 h 524933"/>
                <a:gd name="connsiteX27" fmla="*/ 361592 w 413465"/>
                <a:gd name="connsiteY27" fmla="*/ 50800 h 524933"/>
                <a:gd name="connsiteX28" fmla="*/ 310792 w 413465"/>
                <a:gd name="connsiteY28" fmla="*/ 25400 h 524933"/>
                <a:gd name="connsiteX29" fmla="*/ 268458 w 413465"/>
                <a:gd name="connsiteY29" fmla="*/ 0 h 524933"/>
                <a:gd name="connsiteX30" fmla="*/ 234592 w 413465"/>
                <a:gd name="connsiteY30" fmla="*/ 8467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3465" h="524933">
                  <a:moveTo>
                    <a:pt x="234592" y="8467"/>
                  </a:moveTo>
                  <a:cubicBezTo>
                    <a:pt x="224714" y="12700"/>
                    <a:pt x="218293" y="20849"/>
                    <a:pt x="209192" y="25400"/>
                  </a:cubicBezTo>
                  <a:cubicBezTo>
                    <a:pt x="191832" y="34080"/>
                    <a:pt x="157565" y="39112"/>
                    <a:pt x="141458" y="42333"/>
                  </a:cubicBezTo>
                  <a:cubicBezTo>
                    <a:pt x="121703" y="101600"/>
                    <a:pt x="141458" y="87488"/>
                    <a:pt x="99125" y="101600"/>
                  </a:cubicBezTo>
                  <a:cubicBezTo>
                    <a:pt x="96303" y="110067"/>
                    <a:pt x="93110" y="118419"/>
                    <a:pt x="90658" y="127000"/>
                  </a:cubicBezTo>
                  <a:cubicBezTo>
                    <a:pt x="87461" y="138189"/>
                    <a:pt x="87396" y="150459"/>
                    <a:pt x="82192" y="160867"/>
                  </a:cubicBezTo>
                  <a:cubicBezTo>
                    <a:pt x="78622" y="168007"/>
                    <a:pt x="70903" y="172156"/>
                    <a:pt x="65258" y="177800"/>
                  </a:cubicBezTo>
                  <a:cubicBezTo>
                    <a:pt x="62436" y="186267"/>
                    <a:pt x="59244" y="194619"/>
                    <a:pt x="56792" y="203200"/>
                  </a:cubicBezTo>
                  <a:cubicBezTo>
                    <a:pt x="53595" y="214389"/>
                    <a:pt x="54780" y="227385"/>
                    <a:pt x="48325" y="237067"/>
                  </a:cubicBezTo>
                  <a:cubicBezTo>
                    <a:pt x="42681" y="245534"/>
                    <a:pt x="31392" y="248356"/>
                    <a:pt x="22925" y="254000"/>
                  </a:cubicBezTo>
                  <a:cubicBezTo>
                    <a:pt x="5046" y="307636"/>
                    <a:pt x="0" y="311964"/>
                    <a:pt x="22925" y="397933"/>
                  </a:cubicBezTo>
                  <a:cubicBezTo>
                    <a:pt x="25225" y="406556"/>
                    <a:pt x="39858" y="403578"/>
                    <a:pt x="48325" y="406400"/>
                  </a:cubicBezTo>
                  <a:cubicBezTo>
                    <a:pt x="102831" y="488160"/>
                    <a:pt x="13432" y="367031"/>
                    <a:pt x="107592" y="440267"/>
                  </a:cubicBezTo>
                  <a:cubicBezTo>
                    <a:pt x="123656" y="452761"/>
                    <a:pt x="127067" y="476677"/>
                    <a:pt x="141458" y="491067"/>
                  </a:cubicBezTo>
                  <a:cubicBezTo>
                    <a:pt x="147103" y="496711"/>
                    <a:pt x="151252" y="504430"/>
                    <a:pt x="158392" y="508000"/>
                  </a:cubicBezTo>
                  <a:cubicBezTo>
                    <a:pt x="174357" y="515982"/>
                    <a:pt x="209192" y="524933"/>
                    <a:pt x="209192" y="524933"/>
                  </a:cubicBezTo>
                  <a:cubicBezTo>
                    <a:pt x="217659" y="519289"/>
                    <a:pt x="228948" y="516467"/>
                    <a:pt x="234592" y="508000"/>
                  </a:cubicBezTo>
                  <a:cubicBezTo>
                    <a:pt x="241047" y="498318"/>
                    <a:pt x="240776" y="485543"/>
                    <a:pt x="243058" y="474133"/>
                  </a:cubicBezTo>
                  <a:cubicBezTo>
                    <a:pt x="261806" y="380391"/>
                    <a:pt x="240535" y="465139"/>
                    <a:pt x="259992" y="338667"/>
                  </a:cubicBezTo>
                  <a:cubicBezTo>
                    <a:pt x="261349" y="329846"/>
                    <a:pt x="262883" y="320236"/>
                    <a:pt x="268458" y="313267"/>
                  </a:cubicBezTo>
                  <a:cubicBezTo>
                    <a:pt x="274815" y="305321"/>
                    <a:pt x="286041" y="302847"/>
                    <a:pt x="293858" y="296333"/>
                  </a:cubicBezTo>
                  <a:cubicBezTo>
                    <a:pt x="336137" y="261100"/>
                    <a:pt x="300021" y="277345"/>
                    <a:pt x="344658" y="262467"/>
                  </a:cubicBezTo>
                  <a:cubicBezTo>
                    <a:pt x="353125" y="256822"/>
                    <a:pt x="362863" y="252728"/>
                    <a:pt x="370058" y="245533"/>
                  </a:cubicBezTo>
                  <a:cubicBezTo>
                    <a:pt x="377253" y="238338"/>
                    <a:pt x="380478" y="227950"/>
                    <a:pt x="386992" y="220133"/>
                  </a:cubicBezTo>
                  <a:cubicBezTo>
                    <a:pt x="394657" y="210935"/>
                    <a:pt x="403925" y="203200"/>
                    <a:pt x="412392" y="194733"/>
                  </a:cubicBezTo>
                  <a:cubicBezTo>
                    <a:pt x="409570" y="166511"/>
                    <a:pt x="413465" y="136777"/>
                    <a:pt x="403925" y="110067"/>
                  </a:cubicBezTo>
                  <a:cubicBezTo>
                    <a:pt x="398555" y="95032"/>
                    <a:pt x="370058" y="76200"/>
                    <a:pt x="370058" y="76200"/>
                  </a:cubicBezTo>
                  <a:cubicBezTo>
                    <a:pt x="367236" y="67733"/>
                    <a:pt x="367167" y="57769"/>
                    <a:pt x="361592" y="50800"/>
                  </a:cubicBezTo>
                  <a:cubicBezTo>
                    <a:pt x="349656" y="35880"/>
                    <a:pt x="327523" y="30977"/>
                    <a:pt x="310792" y="25400"/>
                  </a:cubicBezTo>
                  <a:cubicBezTo>
                    <a:pt x="297379" y="11988"/>
                    <a:pt x="290439" y="0"/>
                    <a:pt x="268458" y="0"/>
                  </a:cubicBezTo>
                  <a:cubicBezTo>
                    <a:pt x="242902" y="0"/>
                    <a:pt x="244470" y="4234"/>
                    <a:pt x="234592" y="8467"/>
                  </a:cubicBezTo>
                  <a:close/>
                </a:path>
              </a:pathLst>
            </a:custGeom>
            <a:solidFill>
              <a:srgbClr val="FFFF00">
                <a:alpha val="69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a:endCxn id="69" idx="19"/>
            </p:cNvCxnSpPr>
            <p:nvPr/>
          </p:nvCxnSpPr>
          <p:spPr>
            <a:xfrm rot="10800000">
              <a:off x="870111" y="4448501"/>
              <a:ext cx="643020" cy="38563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443526" y="4606611"/>
              <a:ext cx="1063137" cy="369332"/>
            </a:xfrm>
            <a:prstGeom prst="rect">
              <a:avLst/>
            </a:prstGeom>
            <a:noFill/>
          </p:spPr>
          <p:txBody>
            <a:bodyPr wrap="none" rtlCol="0">
              <a:spAutoFit/>
            </a:bodyPr>
            <a:lstStyle/>
            <a:p>
              <a:r>
                <a:rPr lang="en-US" dirty="0" smtClean="0">
                  <a:solidFill>
                    <a:srgbClr val="FFFF00"/>
                  </a:solidFill>
                </a:rPr>
                <a:t>2003 8.3</a:t>
              </a:r>
              <a:endParaRPr lang="en-US" dirty="0">
                <a:solidFill>
                  <a:srgbClr val="FFFF00"/>
                </a:solidFill>
              </a:endParaRPr>
            </a:p>
          </p:txBody>
        </p:sp>
      </p:grpSp>
      <p:grpSp>
        <p:nvGrpSpPr>
          <p:cNvPr id="17" name="Group 79"/>
          <p:cNvGrpSpPr/>
          <p:nvPr/>
        </p:nvGrpSpPr>
        <p:grpSpPr>
          <a:xfrm>
            <a:off x="9413" y="5200696"/>
            <a:ext cx="1611915" cy="978932"/>
            <a:chOff x="-548777" y="5410200"/>
            <a:chExt cx="1611915" cy="978932"/>
          </a:xfrm>
        </p:grpSpPr>
        <p:sp>
          <p:nvSpPr>
            <p:cNvPr id="73" name="Freeform 72"/>
            <p:cNvSpPr/>
            <p:nvPr/>
          </p:nvSpPr>
          <p:spPr>
            <a:xfrm>
              <a:off x="-548777" y="5410200"/>
              <a:ext cx="548778" cy="364067"/>
            </a:xfrm>
            <a:custGeom>
              <a:avLst/>
              <a:gdLst>
                <a:gd name="connsiteX0" fmla="*/ 709645 w 718111"/>
                <a:gd name="connsiteY0" fmla="*/ 152400 h 491067"/>
                <a:gd name="connsiteX1" fmla="*/ 718111 w 718111"/>
                <a:gd name="connsiteY1" fmla="*/ 127000 h 491067"/>
                <a:gd name="connsiteX2" fmla="*/ 692711 w 718111"/>
                <a:gd name="connsiteY2" fmla="*/ 84667 h 491067"/>
                <a:gd name="connsiteX3" fmla="*/ 675778 w 718111"/>
                <a:gd name="connsiteY3" fmla="*/ 59267 h 491067"/>
                <a:gd name="connsiteX4" fmla="*/ 582645 w 718111"/>
                <a:gd name="connsiteY4" fmla="*/ 16933 h 491067"/>
                <a:gd name="connsiteX5" fmla="*/ 548778 w 718111"/>
                <a:gd name="connsiteY5" fmla="*/ 0 h 491067"/>
                <a:gd name="connsiteX6" fmla="*/ 464111 w 718111"/>
                <a:gd name="connsiteY6" fmla="*/ 8467 h 491067"/>
                <a:gd name="connsiteX7" fmla="*/ 413311 w 718111"/>
                <a:gd name="connsiteY7" fmla="*/ 42333 h 491067"/>
                <a:gd name="connsiteX8" fmla="*/ 387911 w 718111"/>
                <a:gd name="connsiteY8" fmla="*/ 50800 h 491067"/>
                <a:gd name="connsiteX9" fmla="*/ 362511 w 718111"/>
                <a:gd name="connsiteY9" fmla="*/ 76200 h 491067"/>
                <a:gd name="connsiteX10" fmla="*/ 311711 w 718111"/>
                <a:gd name="connsiteY10" fmla="*/ 84667 h 491067"/>
                <a:gd name="connsiteX11" fmla="*/ 286311 w 718111"/>
                <a:gd name="connsiteY11" fmla="*/ 160867 h 491067"/>
                <a:gd name="connsiteX12" fmla="*/ 260911 w 718111"/>
                <a:gd name="connsiteY12" fmla="*/ 177800 h 491067"/>
                <a:gd name="connsiteX13" fmla="*/ 210111 w 718111"/>
                <a:gd name="connsiteY13" fmla="*/ 194733 h 491067"/>
                <a:gd name="connsiteX14" fmla="*/ 193178 w 718111"/>
                <a:gd name="connsiteY14" fmla="*/ 211667 h 491067"/>
                <a:gd name="connsiteX15" fmla="*/ 167778 w 718111"/>
                <a:gd name="connsiteY15" fmla="*/ 220133 h 491067"/>
                <a:gd name="connsiteX16" fmla="*/ 108511 w 718111"/>
                <a:gd name="connsiteY16" fmla="*/ 237067 h 491067"/>
                <a:gd name="connsiteX17" fmla="*/ 57711 w 718111"/>
                <a:gd name="connsiteY17" fmla="*/ 270933 h 491067"/>
                <a:gd name="connsiteX18" fmla="*/ 40778 w 718111"/>
                <a:gd name="connsiteY18" fmla="*/ 287867 h 491067"/>
                <a:gd name="connsiteX19" fmla="*/ 15378 w 718111"/>
                <a:gd name="connsiteY19" fmla="*/ 296333 h 491067"/>
                <a:gd name="connsiteX20" fmla="*/ 15378 w 718111"/>
                <a:gd name="connsiteY20" fmla="*/ 406400 h 491067"/>
                <a:gd name="connsiteX21" fmla="*/ 32311 w 718111"/>
                <a:gd name="connsiteY21" fmla="*/ 431800 h 491067"/>
                <a:gd name="connsiteX22" fmla="*/ 74645 w 718111"/>
                <a:gd name="connsiteY22" fmla="*/ 482600 h 491067"/>
                <a:gd name="connsiteX23" fmla="*/ 116978 w 718111"/>
                <a:gd name="connsiteY23" fmla="*/ 491067 h 491067"/>
                <a:gd name="connsiteX24" fmla="*/ 150845 w 718111"/>
                <a:gd name="connsiteY24" fmla="*/ 474133 h 491067"/>
                <a:gd name="connsiteX25" fmla="*/ 167778 w 718111"/>
                <a:gd name="connsiteY25" fmla="*/ 448733 h 491067"/>
                <a:gd name="connsiteX26" fmla="*/ 218578 w 718111"/>
                <a:gd name="connsiteY26" fmla="*/ 414867 h 491067"/>
                <a:gd name="connsiteX27" fmla="*/ 243978 w 718111"/>
                <a:gd name="connsiteY27" fmla="*/ 397933 h 491067"/>
                <a:gd name="connsiteX28" fmla="*/ 269378 w 718111"/>
                <a:gd name="connsiteY28" fmla="*/ 389467 h 491067"/>
                <a:gd name="connsiteX29" fmla="*/ 718111 w 718111"/>
                <a:gd name="connsiteY29" fmla="*/ 160867 h 491067"/>
                <a:gd name="connsiteX30" fmla="*/ 709645 w 718111"/>
                <a:gd name="connsiteY30" fmla="*/ 152400 h 4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8111" h="491067">
                  <a:moveTo>
                    <a:pt x="709645" y="152400"/>
                  </a:moveTo>
                  <a:cubicBezTo>
                    <a:pt x="709645" y="146756"/>
                    <a:pt x="718111" y="135925"/>
                    <a:pt x="718111" y="127000"/>
                  </a:cubicBezTo>
                  <a:cubicBezTo>
                    <a:pt x="718111" y="101266"/>
                    <a:pt x="706126" y="101435"/>
                    <a:pt x="692711" y="84667"/>
                  </a:cubicBezTo>
                  <a:cubicBezTo>
                    <a:pt x="686354" y="76721"/>
                    <a:pt x="683504" y="65889"/>
                    <a:pt x="675778" y="59267"/>
                  </a:cubicBezTo>
                  <a:cubicBezTo>
                    <a:pt x="641634" y="30000"/>
                    <a:pt x="623573" y="33304"/>
                    <a:pt x="582645" y="16933"/>
                  </a:cubicBezTo>
                  <a:cubicBezTo>
                    <a:pt x="570926" y="12246"/>
                    <a:pt x="560067" y="5644"/>
                    <a:pt x="548778" y="0"/>
                  </a:cubicBezTo>
                  <a:cubicBezTo>
                    <a:pt x="520556" y="2822"/>
                    <a:pt x="491183" y="7"/>
                    <a:pt x="464111" y="8467"/>
                  </a:cubicBezTo>
                  <a:cubicBezTo>
                    <a:pt x="444686" y="14537"/>
                    <a:pt x="432618" y="35897"/>
                    <a:pt x="413311" y="42333"/>
                  </a:cubicBezTo>
                  <a:lnTo>
                    <a:pt x="387911" y="50800"/>
                  </a:lnTo>
                  <a:cubicBezTo>
                    <a:pt x="379444" y="59267"/>
                    <a:pt x="373453" y="71337"/>
                    <a:pt x="362511" y="76200"/>
                  </a:cubicBezTo>
                  <a:cubicBezTo>
                    <a:pt x="346824" y="83172"/>
                    <a:pt x="323195" y="71907"/>
                    <a:pt x="311711" y="84667"/>
                  </a:cubicBezTo>
                  <a:cubicBezTo>
                    <a:pt x="293800" y="104568"/>
                    <a:pt x="299132" y="137362"/>
                    <a:pt x="286311" y="160867"/>
                  </a:cubicBezTo>
                  <a:cubicBezTo>
                    <a:pt x="281438" y="169800"/>
                    <a:pt x="270210" y="173667"/>
                    <a:pt x="260911" y="177800"/>
                  </a:cubicBezTo>
                  <a:cubicBezTo>
                    <a:pt x="244600" y="185049"/>
                    <a:pt x="210111" y="194733"/>
                    <a:pt x="210111" y="194733"/>
                  </a:cubicBezTo>
                  <a:cubicBezTo>
                    <a:pt x="204467" y="200378"/>
                    <a:pt x="200023" y="207560"/>
                    <a:pt x="193178" y="211667"/>
                  </a:cubicBezTo>
                  <a:cubicBezTo>
                    <a:pt x="185525" y="216259"/>
                    <a:pt x="176359" y="217681"/>
                    <a:pt x="167778" y="220133"/>
                  </a:cubicBezTo>
                  <a:cubicBezTo>
                    <a:pt x="158750" y="222712"/>
                    <a:pt x="119259" y="231096"/>
                    <a:pt x="108511" y="237067"/>
                  </a:cubicBezTo>
                  <a:cubicBezTo>
                    <a:pt x="90721" y="246950"/>
                    <a:pt x="72101" y="256542"/>
                    <a:pt x="57711" y="270933"/>
                  </a:cubicBezTo>
                  <a:cubicBezTo>
                    <a:pt x="52067" y="276578"/>
                    <a:pt x="47623" y="283760"/>
                    <a:pt x="40778" y="287867"/>
                  </a:cubicBezTo>
                  <a:cubicBezTo>
                    <a:pt x="33125" y="292459"/>
                    <a:pt x="23845" y="293511"/>
                    <a:pt x="15378" y="296333"/>
                  </a:cubicBezTo>
                  <a:cubicBezTo>
                    <a:pt x="5690" y="344770"/>
                    <a:pt x="0" y="350015"/>
                    <a:pt x="15378" y="406400"/>
                  </a:cubicBezTo>
                  <a:cubicBezTo>
                    <a:pt x="18055" y="416217"/>
                    <a:pt x="27262" y="422965"/>
                    <a:pt x="32311" y="431800"/>
                  </a:cubicBezTo>
                  <a:cubicBezTo>
                    <a:pt x="48256" y="459703"/>
                    <a:pt x="43210" y="470812"/>
                    <a:pt x="74645" y="482600"/>
                  </a:cubicBezTo>
                  <a:cubicBezTo>
                    <a:pt x="88119" y="487653"/>
                    <a:pt x="102867" y="488245"/>
                    <a:pt x="116978" y="491067"/>
                  </a:cubicBezTo>
                  <a:cubicBezTo>
                    <a:pt x="128267" y="485422"/>
                    <a:pt x="141149" y="482213"/>
                    <a:pt x="150845" y="474133"/>
                  </a:cubicBezTo>
                  <a:cubicBezTo>
                    <a:pt x="158662" y="467619"/>
                    <a:pt x="160120" y="455434"/>
                    <a:pt x="167778" y="448733"/>
                  </a:cubicBezTo>
                  <a:cubicBezTo>
                    <a:pt x="183094" y="435332"/>
                    <a:pt x="201645" y="426156"/>
                    <a:pt x="218578" y="414867"/>
                  </a:cubicBezTo>
                  <a:cubicBezTo>
                    <a:pt x="227045" y="409222"/>
                    <a:pt x="234324" y="401151"/>
                    <a:pt x="243978" y="397933"/>
                  </a:cubicBezTo>
                  <a:cubicBezTo>
                    <a:pt x="252445" y="395111"/>
                    <a:pt x="261048" y="392671"/>
                    <a:pt x="269378" y="389467"/>
                  </a:cubicBezTo>
                  <a:cubicBezTo>
                    <a:pt x="460067" y="316126"/>
                    <a:pt x="425761" y="317240"/>
                    <a:pt x="718111" y="160867"/>
                  </a:cubicBezTo>
                  <a:cubicBezTo>
                    <a:pt x="707860" y="130112"/>
                    <a:pt x="709645" y="158044"/>
                    <a:pt x="709645" y="152400"/>
                  </a:cubicBezTo>
                  <a:close/>
                </a:path>
              </a:pathLst>
            </a:custGeom>
            <a:solidFill>
              <a:srgbClr val="FF0000">
                <a:alpha val="41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1" y="6019800"/>
              <a:ext cx="1063137" cy="369332"/>
            </a:xfrm>
            <a:prstGeom prst="rect">
              <a:avLst/>
            </a:prstGeom>
            <a:noFill/>
          </p:spPr>
          <p:txBody>
            <a:bodyPr wrap="none" rtlCol="0">
              <a:spAutoFit/>
            </a:bodyPr>
            <a:lstStyle/>
            <a:p>
              <a:r>
                <a:rPr lang="en-US" dirty="0" smtClean="0">
                  <a:solidFill>
                    <a:schemeClr val="bg1"/>
                  </a:solidFill>
                </a:rPr>
                <a:t>1946 8.0</a:t>
              </a:r>
              <a:endParaRPr lang="en-US" dirty="0">
                <a:solidFill>
                  <a:schemeClr val="bg1"/>
                </a:solidFill>
              </a:endParaRPr>
            </a:p>
          </p:txBody>
        </p:sp>
        <p:cxnSp>
          <p:nvCxnSpPr>
            <p:cNvPr id="77" name="Straight Connector 76"/>
            <p:cNvCxnSpPr/>
            <p:nvPr/>
          </p:nvCxnSpPr>
          <p:spPr>
            <a:xfrm rot="16200000" flipV="1">
              <a:off x="-307024" y="5712775"/>
              <a:ext cx="385451" cy="22860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8" name="Group 84"/>
          <p:cNvGrpSpPr/>
          <p:nvPr/>
        </p:nvGrpSpPr>
        <p:grpSpPr>
          <a:xfrm>
            <a:off x="1014560" y="4449706"/>
            <a:ext cx="4304282" cy="975140"/>
            <a:chOff x="456370" y="4659210"/>
            <a:chExt cx="4304282" cy="975140"/>
          </a:xfrm>
        </p:grpSpPr>
        <p:sp>
          <p:nvSpPr>
            <p:cNvPr id="81" name="Freeform 80"/>
            <p:cNvSpPr/>
            <p:nvPr/>
          </p:nvSpPr>
          <p:spPr>
            <a:xfrm>
              <a:off x="456370" y="4659210"/>
              <a:ext cx="340831" cy="573190"/>
            </a:xfrm>
            <a:custGeom>
              <a:avLst/>
              <a:gdLst>
                <a:gd name="connsiteX0" fmla="*/ 229430 w 340831"/>
                <a:gd name="connsiteY0" fmla="*/ 48257 h 573190"/>
                <a:gd name="connsiteX1" fmla="*/ 204030 w 340831"/>
                <a:gd name="connsiteY1" fmla="*/ 39790 h 573190"/>
                <a:gd name="connsiteX2" fmla="*/ 170163 w 340831"/>
                <a:gd name="connsiteY2" fmla="*/ 48257 h 573190"/>
                <a:gd name="connsiteX3" fmla="*/ 136297 w 340831"/>
                <a:gd name="connsiteY3" fmla="*/ 124457 h 573190"/>
                <a:gd name="connsiteX4" fmla="*/ 127830 w 340831"/>
                <a:gd name="connsiteY4" fmla="*/ 149857 h 573190"/>
                <a:gd name="connsiteX5" fmla="*/ 110897 w 340831"/>
                <a:gd name="connsiteY5" fmla="*/ 175257 h 573190"/>
                <a:gd name="connsiteX6" fmla="*/ 102430 w 340831"/>
                <a:gd name="connsiteY6" fmla="*/ 200657 h 573190"/>
                <a:gd name="connsiteX7" fmla="*/ 68563 w 340831"/>
                <a:gd name="connsiteY7" fmla="*/ 217590 h 573190"/>
                <a:gd name="connsiteX8" fmla="*/ 43163 w 340831"/>
                <a:gd name="connsiteY8" fmla="*/ 251457 h 573190"/>
                <a:gd name="connsiteX9" fmla="*/ 34697 w 340831"/>
                <a:gd name="connsiteY9" fmla="*/ 353057 h 573190"/>
                <a:gd name="connsiteX10" fmla="*/ 17763 w 340831"/>
                <a:gd name="connsiteY10" fmla="*/ 429257 h 573190"/>
                <a:gd name="connsiteX11" fmla="*/ 17763 w 340831"/>
                <a:gd name="connsiteY11" fmla="*/ 556257 h 573190"/>
                <a:gd name="connsiteX12" fmla="*/ 43163 w 340831"/>
                <a:gd name="connsiteY12" fmla="*/ 573190 h 573190"/>
                <a:gd name="connsiteX13" fmla="*/ 110897 w 340831"/>
                <a:gd name="connsiteY13" fmla="*/ 564723 h 573190"/>
                <a:gd name="connsiteX14" fmla="*/ 136297 w 340831"/>
                <a:gd name="connsiteY14" fmla="*/ 556257 h 573190"/>
                <a:gd name="connsiteX15" fmla="*/ 144763 w 340831"/>
                <a:gd name="connsiteY15" fmla="*/ 530857 h 573190"/>
                <a:gd name="connsiteX16" fmla="*/ 161697 w 340831"/>
                <a:gd name="connsiteY16" fmla="*/ 513923 h 573190"/>
                <a:gd name="connsiteX17" fmla="*/ 204030 w 340831"/>
                <a:gd name="connsiteY17" fmla="*/ 471590 h 573190"/>
                <a:gd name="connsiteX18" fmla="*/ 237897 w 340831"/>
                <a:gd name="connsiteY18" fmla="*/ 420790 h 573190"/>
                <a:gd name="connsiteX19" fmla="*/ 246363 w 340831"/>
                <a:gd name="connsiteY19" fmla="*/ 395390 h 573190"/>
                <a:gd name="connsiteX20" fmla="*/ 271763 w 340831"/>
                <a:gd name="connsiteY20" fmla="*/ 386923 h 573190"/>
                <a:gd name="connsiteX21" fmla="*/ 288697 w 340831"/>
                <a:gd name="connsiteY21" fmla="*/ 369990 h 573190"/>
                <a:gd name="connsiteX22" fmla="*/ 314097 w 340831"/>
                <a:gd name="connsiteY22" fmla="*/ 361523 h 573190"/>
                <a:gd name="connsiteX23" fmla="*/ 322563 w 340831"/>
                <a:gd name="connsiteY23" fmla="*/ 259923 h 573190"/>
                <a:gd name="connsiteX24" fmla="*/ 331030 w 340831"/>
                <a:gd name="connsiteY24" fmla="*/ 226057 h 573190"/>
                <a:gd name="connsiteX25" fmla="*/ 305630 w 340831"/>
                <a:gd name="connsiteY25" fmla="*/ 90590 h 573190"/>
                <a:gd name="connsiteX26" fmla="*/ 280230 w 340831"/>
                <a:gd name="connsiteY26" fmla="*/ 82123 h 573190"/>
                <a:gd name="connsiteX27" fmla="*/ 237897 w 340831"/>
                <a:gd name="connsiteY27" fmla="*/ 39790 h 573190"/>
                <a:gd name="connsiteX28" fmla="*/ 204030 w 340831"/>
                <a:gd name="connsiteY28" fmla="*/ 5923 h 573190"/>
                <a:gd name="connsiteX29" fmla="*/ 161697 w 340831"/>
                <a:gd name="connsiteY29" fmla="*/ 31323 h 57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831" h="573190">
                  <a:moveTo>
                    <a:pt x="229430" y="48257"/>
                  </a:moveTo>
                  <a:cubicBezTo>
                    <a:pt x="220963" y="45435"/>
                    <a:pt x="212955" y="39790"/>
                    <a:pt x="204030" y="39790"/>
                  </a:cubicBezTo>
                  <a:cubicBezTo>
                    <a:pt x="192394" y="39790"/>
                    <a:pt x="179845" y="41802"/>
                    <a:pt x="170163" y="48257"/>
                  </a:cubicBezTo>
                  <a:cubicBezTo>
                    <a:pt x="152913" y="59757"/>
                    <a:pt x="139637" y="114437"/>
                    <a:pt x="136297" y="124457"/>
                  </a:cubicBezTo>
                  <a:cubicBezTo>
                    <a:pt x="133475" y="132924"/>
                    <a:pt x="132780" y="142431"/>
                    <a:pt x="127830" y="149857"/>
                  </a:cubicBezTo>
                  <a:cubicBezTo>
                    <a:pt x="122186" y="158324"/>
                    <a:pt x="115448" y="166156"/>
                    <a:pt x="110897" y="175257"/>
                  </a:cubicBezTo>
                  <a:cubicBezTo>
                    <a:pt x="106906" y="183239"/>
                    <a:pt x="108741" y="194346"/>
                    <a:pt x="102430" y="200657"/>
                  </a:cubicBezTo>
                  <a:cubicBezTo>
                    <a:pt x="93505" y="209582"/>
                    <a:pt x="79852" y="211946"/>
                    <a:pt x="68563" y="217590"/>
                  </a:cubicBezTo>
                  <a:cubicBezTo>
                    <a:pt x="60096" y="228879"/>
                    <a:pt x="46585" y="237767"/>
                    <a:pt x="43163" y="251457"/>
                  </a:cubicBezTo>
                  <a:cubicBezTo>
                    <a:pt x="34921" y="284426"/>
                    <a:pt x="38450" y="319281"/>
                    <a:pt x="34697" y="353057"/>
                  </a:cubicBezTo>
                  <a:cubicBezTo>
                    <a:pt x="29730" y="397758"/>
                    <a:pt x="29076" y="395318"/>
                    <a:pt x="17763" y="429257"/>
                  </a:cubicBezTo>
                  <a:cubicBezTo>
                    <a:pt x="10068" y="475432"/>
                    <a:pt x="0" y="507408"/>
                    <a:pt x="17763" y="556257"/>
                  </a:cubicBezTo>
                  <a:cubicBezTo>
                    <a:pt x="21240" y="565820"/>
                    <a:pt x="34696" y="567546"/>
                    <a:pt x="43163" y="573190"/>
                  </a:cubicBezTo>
                  <a:cubicBezTo>
                    <a:pt x="65741" y="570368"/>
                    <a:pt x="88510" y="568793"/>
                    <a:pt x="110897" y="564723"/>
                  </a:cubicBezTo>
                  <a:cubicBezTo>
                    <a:pt x="119678" y="563127"/>
                    <a:pt x="129986" y="562568"/>
                    <a:pt x="136297" y="556257"/>
                  </a:cubicBezTo>
                  <a:cubicBezTo>
                    <a:pt x="142608" y="549946"/>
                    <a:pt x="140171" y="538510"/>
                    <a:pt x="144763" y="530857"/>
                  </a:cubicBezTo>
                  <a:cubicBezTo>
                    <a:pt x="148870" y="524012"/>
                    <a:pt x="156710" y="520157"/>
                    <a:pt x="161697" y="513923"/>
                  </a:cubicBezTo>
                  <a:cubicBezTo>
                    <a:pt x="193951" y="473605"/>
                    <a:pt x="160487" y="500618"/>
                    <a:pt x="204030" y="471590"/>
                  </a:cubicBezTo>
                  <a:cubicBezTo>
                    <a:pt x="215319" y="454657"/>
                    <a:pt x="231462" y="440097"/>
                    <a:pt x="237897" y="420790"/>
                  </a:cubicBezTo>
                  <a:cubicBezTo>
                    <a:pt x="240719" y="412323"/>
                    <a:pt x="240052" y="401701"/>
                    <a:pt x="246363" y="395390"/>
                  </a:cubicBezTo>
                  <a:cubicBezTo>
                    <a:pt x="252674" y="389079"/>
                    <a:pt x="263296" y="389745"/>
                    <a:pt x="271763" y="386923"/>
                  </a:cubicBezTo>
                  <a:cubicBezTo>
                    <a:pt x="277408" y="381279"/>
                    <a:pt x="281852" y="374097"/>
                    <a:pt x="288697" y="369990"/>
                  </a:cubicBezTo>
                  <a:cubicBezTo>
                    <a:pt x="296350" y="365398"/>
                    <a:pt x="311472" y="370053"/>
                    <a:pt x="314097" y="361523"/>
                  </a:cubicBezTo>
                  <a:cubicBezTo>
                    <a:pt x="324091" y="329042"/>
                    <a:pt x="318348" y="293645"/>
                    <a:pt x="322563" y="259923"/>
                  </a:cubicBezTo>
                  <a:cubicBezTo>
                    <a:pt x="324006" y="248377"/>
                    <a:pt x="328208" y="237346"/>
                    <a:pt x="331030" y="226057"/>
                  </a:cubicBezTo>
                  <a:cubicBezTo>
                    <a:pt x="329532" y="206578"/>
                    <a:pt x="340831" y="118752"/>
                    <a:pt x="305630" y="90590"/>
                  </a:cubicBezTo>
                  <a:cubicBezTo>
                    <a:pt x="298661" y="85015"/>
                    <a:pt x="288697" y="84945"/>
                    <a:pt x="280230" y="82123"/>
                  </a:cubicBezTo>
                  <a:cubicBezTo>
                    <a:pt x="243646" y="8955"/>
                    <a:pt x="286344" y="74395"/>
                    <a:pt x="237897" y="39790"/>
                  </a:cubicBezTo>
                  <a:cubicBezTo>
                    <a:pt x="224906" y="30510"/>
                    <a:pt x="204030" y="5923"/>
                    <a:pt x="204030" y="5923"/>
                  </a:cubicBezTo>
                  <a:cubicBezTo>
                    <a:pt x="156162" y="15497"/>
                    <a:pt x="161697" y="0"/>
                    <a:pt x="161697" y="31323"/>
                  </a:cubicBezTo>
                </a:path>
              </a:pathLst>
            </a:custGeom>
            <a:solidFill>
              <a:srgbClr val="FFFF00">
                <a:alpha val="78000"/>
              </a:srgbClr>
            </a:solid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3" name="Straight Connector 82"/>
            <p:cNvCxnSpPr>
              <a:stCxn id="81" idx="19"/>
              <a:endCxn id="84" idx="1"/>
            </p:cNvCxnSpPr>
            <p:nvPr/>
          </p:nvCxnSpPr>
          <p:spPr>
            <a:xfrm>
              <a:off x="702733" y="5054600"/>
              <a:ext cx="368287" cy="34891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071020" y="5172685"/>
              <a:ext cx="3689632" cy="461665"/>
            </a:xfrm>
            <a:prstGeom prst="rect">
              <a:avLst/>
            </a:prstGeom>
            <a:noFill/>
          </p:spPr>
          <p:txBody>
            <a:bodyPr wrap="none" rtlCol="0">
              <a:spAutoFit/>
            </a:bodyPr>
            <a:lstStyle/>
            <a:p>
              <a:r>
                <a:rPr lang="en-US" sz="2400" dirty="0" smtClean="0">
                  <a:solidFill>
                    <a:srgbClr val="FFFF00"/>
                  </a:solidFill>
                </a:rPr>
                <a:t>2011 9.0 (</a:t>
              </a:r>
              <a:r>
                <a:rPr lang="en-US" sz="1600" dirty="0" smtClean="0">
                  <a:solidFill>
                    <a:srgbClr val="FFFF00"/>
                  </a:solidFill>
                </a:rPr>
                <a:t>Previous event in 1896 8.5)</a:t>
              </a:r>
              <a:endParaRPr lang="en-US" sz="1600" dirty="0">
                <a:solidFill>
                  <a:srgbClr val="FFFF00"/>
                </a:solidFill>
              </a:endParaRPr>
            </a:p>
          </p:txBody>
        </p:sp>
      </p:grpSp>
      <p:sp>
        <p:nvSpPr>
          <p:cNvPr id="94" name="Freeform 93"/>
          <p:cNvSpPr/>
          <p:nvPr/>
        </p:nvSpPr>
        <p:spPr>
          <a:xfrm>
            <a:off x="838891" y="4895896"/>
            <a:ext cx="198514" cy="247650"/>
          </a:xfrm>
          <a:custGeom>
            <a:avLst/>
            <a:gdLst>
              <a:gd name="connsiteX0" fmla="*/ 144749 w 198514"/>
              <a:gd name="connsiteY0" fmla="*/ 19050 h 247650"/>
              <a:gd name="connsiteX1" fmla="*/ 36799 w 198514"/>
              <a:gd name="connsiteY1" fmla="*/ 38100 h 247650"/>
              <a:gd name="connsiteX2" fmla="*/ 24099 w 198514"/>
              <a:gd name="connsiteY2" fmla="*/ 57150 h 247650"/>
              <a:gd name="connsiteX3" fmla="*/ 17749 w 198514"/>
              <a:gd name="connsiteY3" fmla="*/ 114300 h 247650"/>
              <a:gd name="connsiteX4" fmla="*/ 11399 w 198514"/>
              <a:gd name="connsiteY4" fmla="*/ 133350 h 247650"/>
              <a:gd name="connsiteX5" fmla="*/ 5049 w 198514"/>
              <a:gd name="connsiteY5" fmla="*/ 158750 h 247650"/>
              <a:gd name="connsiteX6" fmla="*/ 11399 w 198514"/>
              <a:gd name="connsiteY6" fmla="*/ 234950 h 247650"/>
              <a:gd name="connsiteX7" fmla="*/ 49499 w 198514"/>
              <a:gd name="connsiteY7" fmla="*/ 247650 h 247650"/>
              <a:gd name="connsiteX8" fmla="*/ 74899 w 198514"/>
              <a:gd name="connsiteY8" fmla="*/ 241300 h 247650"/>
              <a:gd name="connsiteX9" fmla="*/ 93949 w 198514"/>
              <a:gd name="connsiteY9" fmla="*/ 196850 h 247650"/>
              <a:gd name="connsiteX10" fmla="*/ 112999 w 198514"/>
              <a:gd name="connsiteY10" fmla="*/ 190500 h 247650"/>
              <a:gd name="connsiteX11" fmla="*/ 125699 w 198514"/>
              <a:gd name="connsiteY11" fmla="*/ 171450 h 247650"/>
              <a:gd name="connsiteX12" fmla="*/ 151099 w 198514"/>
              <a:gd name="connsiteY12" fmla="*/ 158750 h 247650"/>
              <a:gd name="connsiteX13" fmla="*/ 170149 w 198514"/>
              <a:gd name="connsiteY13" fmla="*/ 146050 h 247650"/>
              <a:gd name="connsiteX14" fmla="*/ 176499 w 198514"/>
              <a:gd name="connsiteY14" fmla="*/ 127000 h 247650"/>
              <a:gd name="connsiteX15" fmla="*/ 195549 w 198514"/>
              <a:gd name="connsiteY15" fmla="*/ 114300 h 247650"/>
              <a:gd name="connsiteX16" fmla="*/ 189199 w 198514"/>
              <a:gd name="connsiteY16" fmla="*/ 82550 h 247650"/>
              <a:gd name="connsiteX17" fmla="*/ 182849 w 198514"/>
              <a:gd name="connsiteY17" fmla="*/ 44450 h 247650"/>
              <a:gd name="connsiteX18" fmla="*/ 176499 w 198514"/>
              <a:gd name="connsiteY18" fmla="*/ 25400 h 247650"/>
              <a:gd name="connsiteX19" fmla="*/ 138399 w 198514"/>
              <a:gd name="connsiteY19" fmla="*/ 0 h 247650"/>
              <a:gd name="connsiteX20" fmla="*/ 144749 w 198514"/>
              <a:gd name="connsiteY20" fmla="*/ 190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8514" h="247650">
                <a:moveTo>
                  <a:pt x="144749" y="19050"/>
                </a:moveTo>
                <a:cubicBezTo>
                  <a:pt x="127816" y="25400"/>
                  <a:pt x="64856" y="10043"/>
                  <a:pt x="36799" y="38100"/>
                </a:cubicBezTo>
                <a:cubicBezTo>
                  <a:pt x="31403" y="43496"/>
                  <a:pt x="28332" y="50800"/>
                  <a:pt x="24099" y="57150"/>
                </a:cubicBezTo>
                <a:cubicBezTo>
                  <a:pt x="21982" y="76200"/>
                  <a:pt x="20900" y="95394"/>
                  <a:pt x="17749" y="114300"/>
                </a:cubicBezTo>
                <a:cubicBezTo>
                  <a:pt x="16649" y="120902"/>
                  <a:pt x="13238" y="126914"/>
                  <a:pt x="11399" y="133350"/>
                </a:cubicBezTo>
                <a:cubicBezTo>
                  <a:pt x="9001" y="141741"/>
                  <a:pt x="7166" y="150283"/>
                  <a:pt x="5049" y="158750"/>
                </a:cubicBezTo>
                <a:cubicBezTo>
                  <a:pt x="7166" y="184150"/>
                  <a:pt x="0" y="212153"/>
                  <a:pt x="11399" y="234950"/>
                </a:cubicBezTo>
                <a:cubicBezTo>
                  <a:pt x="17386" y="246924"/>
                  <a:pt x="49499" y="247650"/>
                  <a:pt x="49499" y="247650"/>
                </a:cubicBezTo>
                <a:cubicBezTo>
                  <a:pt x="57966" y="245533"/>
                  <a:pt x="67637" y="246141"/>
                  <a:pt x="74899" y="241300"/>
                </a:cubicBezTo>
                <a:cubicBezTo>
                  <a:pt x="101190" y="223773"/>
                  <a:pt x="75742" y="219609"/>
                  <a:pt x="93949" y="196850"/>
                </a:cubicBezTo>
                <a:cubicBezTo>
                  <a:pt x="98130" y="191623"/>
                  <a:pt x="106649" y="192617"/>
                  <a:pt x="112999" y="190500"/>
                </a:cubicBezTo>
                <a:cubicBezTo>
                  <a:pt x="117232" y="184150"/>
                  <a:pt x="119836" y="176336"/>
                  <a:pt x="125699" y="171450"/>
                </a:cubicBezTo>
                <a:cubicBezTo>
                  <a:pt x="132971" y="165390"/>
                  <a:pt x="142880" y="163446"/>
                  <a:pt x="151099" y="158750"/>
                </a:cubicBezTo>
                <a:cubicBezTo>
                  <a:pt x="157725" y="154964"/>
                  <a:pt x="163799" y="150283"/>
                  <a:pt x="170149" y="146050"/>
                </a:cubicBezTo>
                <a:cubicBezTo>
                  <a:pt x="172266" y="139700"/>
                  <a:pt x="172318" y="132227"/>
                  <a:pt x="176499" y="127000"/>
                </a:cubicBezTo>
                <a:cubicBezTo>
                  <a:pt x="181267" y="121041"/>
                  <a:pt x="193452" y="121638"/>
                  <a:pt x="195549" y="114300"/>
                </a:cubicBezTo>
                <a:cubicBezTo>
                  <a:pt x="198514" y="103922"/>
                  <a:pt x="191130" y="93169"/>
                  <a:pt x="189199" y="82550"/>
                </a:cubicBezTo>
                <a:cubicBezTo>
                  <a:pt x="186896" y="69882"/>
                  <a:pt x="185642" y="57019"/>
                  <a:pt x="182849" y="44450"/>
                </a:cubicBezTo>
                <a:cubicBezTo>
                  <a:pt x="181397" y="37916"/>
                  <a:pt x="181232" y="30133"/>
                  <a:pt x="176499" y="25400"/>
                </a:cubicBezTo>
                <a:cubicBezTo>
                  <a:pt x="165706" y="14607"/>
                  <a:pt x="138399" y="0"/>
                  <a:pt x="138399" y="0"/>
                </a:cubicBezTo>
                <a:cubicBezTo>
                  <a:pt x="110095" y="7076"/>
                  <a:pt x="161682" y="12700"/>
                  <a:pt x="144749" y="19050"/>
                </a:cubicBezTo>
                <a:close/>
              </a:path>
            </a:pathLst>
          </a:custGeom>
          <a:solidFill>
            <a:srgbClr val="FF0000">
              <a:alpha val="46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0"/>
          <p:cNvGrpSpPr/>
          <p:nvPr/>
        </p:nvGrpSpPr>
        <p:grpSpPr>
          <a:xfrm>
            <a:off x="1237640" y="4254546"/>
            <a:ext cx="1136650" cy="708635"/>
            <a:chOff x="679450" y="4464050"/>
            <a:chExt cx="1136650" cy="708635"/>
          </a:xfrm>
        </p:grpSpPr>
        <p:sp>
          <p:nvSpPr>
            <p:cNvPr id="90" name="Freeform 89"/>
            <p:cNvSpPr/>
            <p:nvPr/>
          </p:nvSpPr>
          <p:spPr>
            <a:xfrm>
              <a:off x="679450" y="4464050"/>
              <a:ext cx="133350" cy="237440"/>
            </a:xfrm>
            <a:custGeom>
              <a:avLst/>
              <a:gdLst>
                <a:gd name="connsiteX0" fmla="*/ 50800 w 133350"/>
                <a:gd name="connsiteY0" fmla="*/ 50800 h 237440"/>
                <a:gd name="connsiteX1" fmla="*/ 31750 w 133350"/>
                <a:gd name="connsiteY1" fmla="*/ 127000 h 237440"/>
                <a:gd name="connsiteX2" fmla="*/ 12700 w 133350"/>
                <a:gd name="connsiteY2" fmla="*/ 139700 h 237440"/>
                <a:gd name="connsiteX3" fmla="*/ 12700 w 133350"/>
                <a:gd name="connsiteY3" fmla="*/ 177800 h 237440"/>
                <a:gd name="connsiteX4" fmla="*/ 50800 w 133350"/>
                <a:gd name="connsiteY4" fmla="*/ 203200 h 237440"/>
                <a:gd name="connsiteX5" fmla="*/ 82550 w 133350"/>
                <a:gd name="connsiteY5" fmla="*/ 234950 h 237440"/>
                <a:gd name="connsiteX6" fmla="*/ 95250 w 133350"/>
                <a:gd name="connsiteY6" fmla="*/ 215900 h 237440"/>
                <a:gd name="connsiteX7" fmla="*/ 114300 w 133350"/>
                <a:gd name="connsiteY7" fmla="*/ 203200 h 237440"/>
                <a:gd name="connsiteX8" fmla="*/ 133350 w 133350"/>
                <a:gd name="connsiteY8" fmla="*/ 127000 h 237440"/>
                <a:gd name="connsiteX9" fmla="*/ 120650 w 133350"/>
                <a:gd name="connsiteY9" fmla="*/ 76200 h 237440"/>
                <a:gd name="connsiteX10" fmla="*/ 114300 w 133350"/>
                <a:gd name="connsiteY10" fmla="*/ 57150 h 237440"/>
                <a:gd name="connsiteX11" fmla="*/ 95250 w 133350"/>
                <a:gd name="connsiteY11" fmla="*/ 44450 h 237440"/>
                <a:gd name="connsiteX12" fmla="*/ 76200 w 133350"/>
                <a:gd name="connsiteY12" fmla="*/ 6350 h 237440"/>
                <a:gd name="connsiteX13" fmla="*/ 57150 w 133350"/>
                <a:gd name="connsiteY13" fmla="*/ 0 h 23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237440">
                  <a:moveTo>
                    <a:pt x="50800" y="50800"/>
                  </a:moveTo>
                  <a:cubicBezTo>
                    <a:pt x="47270" y="82573"/>
                    <a:pt x="53624" y="105126"/>
                    <a:pt x="31750" y="127000"/>
                  </a:cubicBezTo>
                  <a:cubicBezTo>
                    <a:pt x="26354" y="132396"/>
                    <a:pt x="19050" y="135467"/>
                    <a:pt x="12700" y="139700"/>
                  </a:cubicBezTo>
                  <a:cubicBezTo>
                    <a:pt x="8467" y="152400"/>
                    <a:pt x="0" y="165100"/>
                    <a:pt x="12700" y="177800"/>
                  </a:cubicBezTo>
                  <a:cubicBezTo>
                    <a:pt x="23493" y="188593"/>
                    <a:pt x="50800" y="203200"/>
                    <a:pt x="50800" y="203200"/>
                  </a:cubicBezTo>
                  <a:cubicBezTo>
                    <a:pt x="54784" y="209176"/>
                    <a:pt x="70099" y="237440"/>
                    <a:pt x="82550" y="234950"/>
                  </a:cubicBezTo>
                  <a:cubicBezTo>
                    <a:pt x="90034" y="233453"/>
                    <a:pt x="89854" y="221296"/>
                    <a:pt x="95250" y="215900"/>
                  </a:cubicBezTo>
                  <a:cubicBezTo>
                    <a:pt x="100646" y="210504"/>
                    <a:pt x="107950" y="207433"/>
                    <a:pt x="114300" y="203200"/>
                  </a:cubicBezTo>
                  <a:cubicBezTo>
                    <a:pt x="131071" y="152886"/>
                    <a:pt x="124799" y="178305"/>
                    <a:pt x="133350" y="127000"/>
                  </a:cubicBezTo>
                  <a:cubicBezTo>
                    <a:pt x="129117" y="110067"/>
                    <a:pt x="126170" y="92759"/>
                    <a:pt x="120650" y="76200"/>
                  </a:cubicBezTo>
                  <a:cubicBezTo>
                    <a:pt x="118533" y="69850"/>
                    <a:pt x="118481" y="62377"/>
                    <a:pt x="114300" y="57150"/>
                  </a:cubicBezTo>
                  <a:cubicBezTo>
                    <a:pt x="109532" y="51191"/>
                    <a:pt x="101600" y="48683"/>
                    <a:pt x="95250" y="44450"/>
                  </a:cubicBezTo>
                  <a:cubicBezTo>
                    <a:pt x="91067" y="31901"/>
                    <a:pt x="87391" y="15302"/>
                    <a:pt x="76200" y="6350"/>
                  </a:cubicBezTo>
                  <a:cubicBezTo>
                    <a:pt x="70973" y="2169"/>
                    <a:pt x="57150" y="0"/>
                    <a:pt x="57150" y="0"/>
                  </a:cubicBezTo>
                </a:path>
              </a:pathLst>
            </a:custGeom>
            <a:solidFill>
              <a:srgbClr val="FF0000">
                <a:alpha val="49000"/>
              </a:srgbClr>
            </a:solid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8" name="Straight Connector 97"/>
            <p:cNvCxnSpPr>
              <a:stCxn id="90" idx="1"/>
            </p:cNvCxnSpPr>
            <p:nvPr/>
          </p:nvCxnSpPr>
          <p:spPr>
            <a:xfrm>
              <a:off x="711200" y="4591050"/>
              <a:ext cx="232418" cy="2857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850571" y="4834131"/>
              <a:ext cx="965529" cy="338554"/>
            </a:xfrm>
            <a:prstGeom prst="rect">
              <a:avLst/>
            </a:prstGeom>
            <a:noFill/>
          </p:spPr>
          <p:txBody>
            <a:bodyPr wrap="none" rtlCol="0">
              <a:spAutoFit/>
            </a:bodyPr>
            <a:lstStyle/>
            <a:p>
              <a:r>
                <a:rPr lang="en-US" sz="1600" b="1" dirty="0" smtClean="0">
                  <a:solidFill>
                    <a:schemeClr val="bg1"/>
                  </a:solidFill>
                </a:rPr>
                <a:t>1952 8.0</a:t>
              </a:r>
              <a:endParaRPr lang="en-US" sz="1600" b="1" dirty="0">
                <a:solidFill>
                  <a:schemeClr val="bg1"/>
                </a:solidFill>
              </a:endParaRPr>
            </a:p>
          </p:txBody>
        </p:sp>
      </p:grpSp>
      <p:cxnSp>
        <p:nvCxnSpPr>
          <p:cNvPr id="103" name="Straight Connector 102"/>
          <p:cNvCxnSpPr>
            <a:stCxn id="94" idx="3"/>
          </p:cNvCxnSpPr>
          <p:nvPr/>
        </p:nvCxnSpPr>
        <p:spPr>
          <a:xfrm>
            <a:off x="856640" y="5010196"/>
            <a:ext cx="450850" cy="4146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1185566" y="5317695"/>
            <a:ext cx="2615958" cy="369332"/>
          </a:xfrm>
          <a:prstGeom prst="rect">
            <a:avLst/>
          </a:prstGeom>
          <a:noFill/>
        </p:spPr>
        <p:txBody>
          <a:bodyPr wrap="none" rtlCol="0">
            <a:spAutoFit/>
          </a:bodyPr>
          <a:lstStyle/>
          <a:p>
            <a:r>
              <a:rPr lang="en-US" dirty="0" smtClean="0">
                <a:solidFill>
                  <a:schemeClr val="bg1"/>
                </a:solidFill>
              </a:rPr>
              <a:t>1923 8.0 150,000 deaths</a:t>
            </a:r>
            <a:endParaRPr lang="en-US" dirty="0">
              <a:solidFill>
                <a:schemeClr val="bg1"/>
              </a:solidFill>
            </a:endParaRPr>
          </a:p>
        </p:txBody>
      </p:sp>
      <p:grpSp>
        <p:nvGrpSpPr>
          <p:cNvPr id="20" name="Group 110"/>
          <p:cNvGrpSpPr/>
          <p:nvPr/>
        </p:nvGrpSpPr>
        <p:grpSpPr>
          <a:xfrm>
            <a:off x="558160" y="5061322"/>
            <a:ext cx="1206853" cy="810371"/>
            <a:chOff x="-30" y="5270826"/>
            <a:chExt cx="1206853" cy="810371"/>
          </a:xfrm>
        </p:grpSpPr>
        <p:sp>
          <p:nvSpPr>
            <p:cNvPr id="91" name="Freeform 90"/>
            <p:cNvSpPr/>
            <p:nvPr/>
          </p:nvSpPr>
          <p:spPr>
            <a:xfrm>
              <a:off x="-30" y="5270826"/>
              <a:ext cx="331287" cy="256373"/>
            </a:xfrm>
            <a:custGeom>
              <a:avLst/>
              <a:gdLst>
                <a:gd name="connsiteX0" fmla="*/ 292130 w 331287"/>
                <a:gd name="connsiteY0" fmla="*/ 6024 h 256373"/>
                <a:gd name="connsiteX1" fmla="*/ 146080 w 331287"/>
                <a:gd name="connsiteY1" fmla="*/ 12374 h 256373"/>
                <a:gd name="connsiteX2" fmla="*/ 95280 w 331287"/>
                <a:gd name="connsiteY2" fmla="*/ 37774 h 256373"/>
                <a:gd name="connsiteX3" fmla="*/ 50830 w 331287"/>
                <a:gd name="connsiteY3" fmla="*/ 63174 h 256373"/>
                <a:gd name="connsiteX4" fmla="*/ 38130 w 331287"/>
                <a:gd name="connsiteY4" fmla="*/ 82224 h 256373"/>
                <a:gd name="connsiteX5" fmla="*/ 12730 w 331287"/>
                <a:gd name="connsiteY5" fmla="*/ 107624 h 256373"/>
                <a:gd name="connsiteX6" fmla="*/ 38130 w 331287"/>
                <a:gd name="connsiteY6" fmla="*/ 221924 h 256373"/>
                <a:gd name="connsiteX7" fmla="*/ 44480 w 331287"/>
                <a:gd name="connsiteY7" fmla="*/ 240974 h 256373"/>
                <a:gd name="connsiteX8" fmla="*/ 88930 w 331287"/>
                <a:gd name="connsiteY8" fmla="*/ 253674 h 256373"/>
                <a:gd name="connsiteX9" fmla="*/ 120680 w 331287"/>
                <a:gd name="connsiteY9" fmla="*/ 247324 h 256373"/>
                <a:gd name="connsiteX10" fmla="*/ 158780 w 331287"/>
                <a:gd name="connsiteY10" fmla="*/ 234624 h 256373"/>
                <a:gd name="connsiteX11" fmla="*/ 184180 w 331287"/>
                <a:gd name="connsiteY11" fmla="*/ 228274 h 256373"/>
                <a:gd name="connsiteX12" fmla="*/ 203230 w 331287"/>
                <a:gd name="connsiteY12" fmla="*/ 209224 h 256373"/>
                <a:gd name="connsiteX13" fmla="*/ 228630 w 331287"/>
                <a:gd name="connsiteY13" fmla="*/ 196524 h 256373"/>
                <a:gd name="connsiteX14" fmla="*/ 234980 w 331287"/>
                <a:gd name="connsiteY14" fmla="*/ 177474 h 256373"/>
                <a:gd name="connsiteX15" fmla="*/ 279430 w 331287"/>
                <a:gd name="connsiteY15" fmla="*/ 133024 h 256373"/>
                <a:gd name="connsiteX16" fmla="*/ 317530 w 331287"/>
                <a:gd name="connsiteY16" fmla="*/ 107624 h 256373"/>
                <a:gd name="connsiteX17" fmla="*/ 298480 w 331287"/>
                <a:gd name="connsiteY17" fmla="*/ 44124 h 256373"/>
                <a:gd name="connsiteX18" fmla="*/ 292130 w 331287"/>
                <a:gd name="connsiteY18" fmla="*/ 25074 h 256373"/>
                <a:gd name="connsiteX19" fmla="*/ 292130 w 331287"/>
                <a:gd name="connsiteY19" fmla="*/ 6024 h 25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287" h="256373">
                  <a:moveTo>
                    <a:pt x="292130" y="6024"/>
                  </a:moveTo>
                  <a:cubicBezTo>
                    <a:pt x="267788" y="3907"/>
                    <a:pt x="194666" y="8637"/>
                    <a:pt x="146080" y="12374"/>
                  </a:cubicBezTo>
                  <a:cubicBezTo>
                    <a:pt x="129911" y="13618"/>
                    <a:pt x="105867" y="31892"/>
                    <a:pt x="95280" y="37774"/>
                  </a:cubicBezTo>
                  <a:cubicBezTo>
                    <a:pt x="46941" y="64629"/>
                    <a:pt x="90747" y="36563"/>
                    <a:pt x="50830" y="63174"/>
                  </a:cubicBezTo>
                  <a:cubicBezTo>
                    <a:pt x="46597" y="69524"/>
                    <a:pt x="44089" y="77456"/>
                    <a:pt x="38130" y="82224"/>
                  </a:cubicBezTo>
                  <a:cubicBezTo>
                    <a:pt x="7342" y="106854"/>
                    <a:pt x="26585" y="66060"/>
                    <a:pt x="12730" y="107624"/>
                  </a:cubicBezTo>
                  <a:cubicBezTo>
                    <a:pt x="23355" y="256373"/>
                    <a:pt x="0" y="155197"/>
                    <a:pt x="38130" y="221924"/>
                  </a:cubicBezTo>
                  <a:cubicBezTo>
                    <a:pt x="41451" y="227736"/>
                    <a:pt x="39747" y="236241"/>
                    <a:pt x="44480" y="240974"/>
                  </a:cubicBezTo>
                  <a:cubicBezTo>
                    <a:pt x="47517" y="244011"/>
                    <a:pt x="88710" y="253619"/>
                    <a:pt x="88930" y="253674"/>
                  </a:cubicBezTo>
                  <a:cubicBezTo>
                    <a:pt x="99513" y="251557"/>
                    <a:pt x="110267" y="250164"/>
                    <a:pt x="120680" y="247324"/>
                  </a:cubicBezTo>
                  <a:cubicBezTo>
                    <a:pt x="133595" y="243802"/>
                    <a:pt x="145793" y="237871"/>
                    <a:pt x="158780" y="234624"/>
                  </a:cubicBezTo>
                  <a:lnTo>
                    <a:pt x="184180" y="228274"/>
                  </a:lnTo>
                  <a:cubicBezTo>
                    <a:pt x="190530" y="221924"/>
                    <a:pt x="195922" y="214444"/>
                    <a:pt x="203230" y="209224"/>
                  </a:cubicBezTo>
                  <a:cubicBezTo>
                    <a:pt x="210933" y="203722"/>
                    <a:pt x="221937" y="203217"/>
                    <a:pt x="228630" y="196524"/>
                  </a:cubicBezTo>
                  <a:cubicBezTo>
                    <a:pt x="233363" y="191791"/>
                    <a:pt x="231432" y="183150"/>
                    <a:pt x="234980" y="177474"/>
                  </a:cubicBezTo>
                  <a:cubicBezTo>
                    <a:pt x="263084" y="132508"/>
                    <a:pt x="250265" y="157328"/>
                    <a:pt x="279430" y="133024"/>
                  </a:cubicBezTo>
                  <a:cubicBezTo>
                    <a:pt x="311141" y="106598"/>
                    <a:pt x="284052" y="118783"/>
                    <a:pt x="317530" y="107624"/>
                  </a:cubicBezTo>
                  <a:cubicBezTo>
                    <a:pt x="331287" y="52595"/>
                    <a:pt x="322241" y="115406"/>
                    <a:pt x="298480" y="44124"/>
                  </a:cubicBezTo>
                  <a:cubicBezTo>
                    <a:pt x="296363" y="37774"/>
                    <a:pt x="296863" y="29807"/>
                    <a:pt x="292130" y="25074"/>
                  </a:cubicBezTo>
                  <a:cubicBezTo>
                    <a:pt x="267056" y="0"/>
                    <a:pt x="316472" y="8141"/>
                    <a:pt x="292130" y="6024"/>
                  </a:cubicBezTo>
                  <a:close/>
                </a:path>
              </a:pathLst>
            </a:custGeom>
            <a:solidFill>
              <a:srgbClr val="FF0000">
                <a:alpha val="44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rot="16200000" flipH="1">
              <a:off x="51767" y="5503393"/>
              <a:ext cx="338604" cy="15476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143686" y="5711865"/>
              <a:ext cx="1063137" cy="369332"/>
            </a:xfrm>
            <a:prstGeom prst="rect">
              <a:avLst/>
            </a:prstGeom>
            <a:noFill/>
          </p:spPr>
          <p:txBody>
            <a:bodyPr wrap="none" rtlCol="0">
              <a:spAutoFit/>
            </a:bodyPr>
            <a:lstStyle/>
            <a:p>
              <a:r>
                <a:rPr lang="en-US" dirty="0" smtClean="0">
                  <a:solidFill>
                    <a:schemeClr val="bg1"/>
                  </a:solidFill>
                </a:rPr>
                <a:t>1944 8.0</a:t>
              </a:r>
              <a:endParaRPr lang="en-US" dirty="0">
                <a:solidFill>
                  <a:schemeClr val="bg1"/>
                </a:solidFill>
              </a:endParaRPr>
            </a:p>
          </p:txBody>
        </p:sp>
      </p:grpSp>
      <p:grpSp>
        <p:nvGrpSpPr>
          <p:cNvPr id="21" name="Group 117"/>
          <p:cNvGrpSpPr/>
          <p:nvPr/>
        </p:nvGrpSpPr>
        <p:grpSpPr>
          <a:xfrm>
            <a:off x="5117490" y="3306493"/>
            <a:ext cx="1752929" cy="685246"/>
            <a:chOff x="4559300" y="3515997"/>
            <a:chExt cx="1752929" cy="685246"/>
          </a:xfrm>
        </p:grpSpPr>
        <p:sp>
          <p:nvSpPr>
            <p:cNvPr id="112" name="TextBox 111"/>
            <p:cNvSpPr txBox="1"/>
            <p:nvPr/>
          </p:nvSpPr>
          <p:spPr>
            <a:xfrm>
              <a:off x="4559300" y="3831911"/>
              <a:ext cx="1752929" cy="369332"/>
            </a:xfrm>
            <a:prstGeom prst="rect">
              <a:avLst/>
            </a:prstGeom>
            <a:noFill/>
          </p:spPr>
          <p:txBody>
            <a:bodyPr wrap="none" rtlCol="0">
              <a:spAutoFit/>
            </a:bodyPr>
            <a:lstStyle/>
            <a:p>
              <a:r>
                <a:rPr lang="en-US" dirty="0" smtClean="0">
                  <a:solidFill>
                    <a:schemeClr val="bg1"/>
                  </a:solidFill>
                </a:rPr>
                <a:t>Many quakes &lt;8</a:t>
              </a:r>
              <a:endParaRPr lang="en-US" dirty="0">
                <a:solidFill>
                  <a:schemeClr val="bg1"/>
                </a:solidFill>
              </a:endParaRPr>
            </a:p>
          </p:txBody>
        </p:sp>
        <p:cxnSp>
          <p:nvCxnSpPr>
            <p:cNvPr id="114" name="Straight Connector 113"/>
            <p:cNvCxnSpPr/>
            <p:nvPr/>
          </p:nvCxnSpPr>
          <p:spPr>
            <a:xfrm rot="16200000" flipH="1">
              <a:off x="4679950" y="3647760"/>
              <a:ext cx="404813" cy="1412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92" name="Picture 6" descr="D:\proposals\BYU\INTERFCO.JPG"/>
          <p:cNvPicPr>
            <a:picLocks noChangeAspect="1" noChangeArrowheads="1"/>
          </p:cNvPicPr>
          <p:nvPr/>
        </p:nvPicPr>
        <p:blipFill>
          <a:blip r:embed="rId7"/>
          <a:srcRect r="5542"/>
          <a:stretch>
            <a:fillRect/>
          </a:stretch>
        </p:blipFill>
        <p:spPr bwMode="auto">
          <a:xfrm flipH="1">
            <a:off x="13666" y="0"/>
            <a:ext cx="2683450" cy="2074594"/>
          </a:xfrm>
          <a:prstGeom prst="rect">
            <a:avLst/>
          </a:prstGeom>
          <a:noFill/>
          <a:ln w="9525">
            <a:solidFill>
              <a:srgbClr val="FF0000"/>
            </a:solidFill>
            <a:miter lim="800000"/>
            <a:headEnd/>
            <a:tailEnd/>
          </a:ln>
        </p:spPr>
      </p:pic>
      <p:pic>
        <p:nvPicPr>
          <p:cNvPr id="95" name="Picture 4" descr="D:\proposals\BYU\igarashi interface model color.jpg"/>
          <p:cNvPicPr>
            <a:picLocks noChangeAspect="1" noChangeArrowheads="1"/>
          </p:cNvPicPr>
          <p:nvPr/>
        </p:nvPicPr>
        <p:blipFill>
          <a:blip r:embed="rId8"/>
          <a:srcRect/>
          <a:stretch>
            <a:fillRect/>
          </a:stretch>
        </p:blipFill>
        <p:spPr bwMode="auto">
          <a:xfrm flipH="1">
            <a:off x="6870090" y="0"/>
            <a:ext cx="2096110" cy="1618702"/>
          </a:xfrm>
          <a:prstGeom prst="rect">
            <a:avLst/>
          </a:prstGeom>
          <a:solidFill>
            <a:srgbClr val="FFCC99"/>
          </a:solidFill>
          <a:ln w="9525">
            <a:solidFill>
              <a:srgbClr val="FF0000"/>
            </a:solidFill>
            <a:miter lim="800000"/>
            <a:headEnd/>
            <a:tailEnd/>
          </a:ln>
        </p:spPr>
      </p:pic>
      <p:grpSp>
        <p:nvGrpSpPr>
          <p:cNvPr id="116" name="Group 115"/>
          <p:cNvGrpSpPr/>
          <p:nvPr/>
        </p:nvGrpSpPr>
        <p:grpSpPr>
          <a:xfrm>
            <a:off x="5000572" y="4168507"/>
            <a:ext cx="3965628" cy="2541020"/>
            <a:chOff x="5000572" y="4168507"/>
            <a:chExt cx="3965628" cy="2541020"/>
          </a:xfrm>
        </p:grpSpPr>
        <p:pic>
          <p:nvPicPr>
            <p:cNvPr id="109" name="Picture 108" descr="EQ&gt;8.png"/>
            <p:cNvPicPr>
              <a:picLocks noChangeAspect="1"/>
            </p:cNvPicPr>
            <p:nvPr/>
          </p:nvPicPr>
          <p:blipFill>
            <a:blip r:embed="rId9"/>
            <a:stretch>
              <a:fillRect/>
            </a:stretch>
          </p:blipFill>
          <p:spPr>
            <a:xfrm>
              <a:off x="5755567" y="4168507"/>
              <a:ext cx="3210633" cy="2341987"/>
            </a:xfrm>
            <a:prstGeom prst="rect">
              <a:avLst/>
            </a:prstGeom>
            <a:solidFill>
              <a:schemeClr val="bg1"/>
            </a:solidFill>
          </p:spPr>
        </p:pic>
        <p:sp>
          <p:nvSpPr>
            <p:cNvPr id="110" name="TextBox 109"/>
            <p:cNvSpPr txBox="1"/>
            <p:nvPr/>
          </p:nvSpPr>
          <p:spPr>
            <a:xfrm>
              <a:off x="5369903" y="4254546"/>
              <a:ext cx="406400" cy="2031325"/>
            </a:xfrm>
            <a:prstGeom prst="rect">
              <a:avLst/>
            </a:prstGeom>
            <a:solidFill>
              <a:schemeClr val="bg1"/>
            </a:solidFill>
          </p:spPr>
          <p:txBody>
            <a:bodyPr wrap="square" rtlCol="0">
              <a:spAutoFit/>
            </a:bodyPr>
            <a:lstStyle/>
            <a:p>
              <a:r>
                <a:rPr lang="en-US" sz="1400" dirty="0" smtClean="0"/>
                <a:t>9.4</a:t>
              </a:r>
            </a:p>
            <a:p>
              <a:endParaRPr lang="en-US" sz="1400" dirty="0" smtClean="0"/>
            </a:p>
            <a:p>
              <a:r>
                <a:rPr lang="en-US" sz="1400" dirty="0" smtClean="0"/>
                <a:t>9.0</a:t>
              </a:r>
            </a:p>
            <a:p>
              <a:endParaRPr lang="en-US" sz="1400" dirty="0" smtClean="0"/>
            </a:p>
            <a:p>
              <a:r>
                <a:rPr lang="en-US" sz="1400" dirty="0" smtClean="0"/>
                <a:t>8.6</a:t>
              </a:r>
            </a:p>
            <a:p>
              <a:endParaRPr lang="en-US" sz="1400" dirty="0" smtClean="0"/>
            </a:p>
            <a:p>
              <a:r>
                <a:rPr lang="en-US" sz="1400" dirty="0" smtClean="0"/>
                <a:t>8.2</a:t>
              </a:r>
            </a:p>
            <a:p>
              <a:endParaRPr lang="en-US" sz="1400" dirty="0" smtClean="0"/>
            </a:p>
            <a:p>
              <a:r>
                <a:rPr lang="en-US" sz="1400" dirty="0" smtClean="0"/>
                <a:t>7.8</a:t>
              </a:r>
              <a:endParaRPr lang="en-US" sz="1400" dirty="0"/>
            </a:p>
          </p:txBody>
        </p:sp>
        <p:sp>
          <p:nvSpPr>
            <p:cNvPr id="111" name="TextBox 110"/>
            <p:cNvSpPr txBox="1"/>
            <p:nvPr/>
          </p:nvSpPr>
          <p:spPr>
            <a:xfrm>
              <a:off x="5786357" y="6432528"/>
              <a:ext cx="3098800" cy="276999"/>
            </a:xfrm>
            <a:prstGeom prst="rect">
              <a:avLst/>
            </a:prstGeom>
            <a:solidFill>
              <a:schemeClr val="bg1"/>
            </a:solidFill>
          </p:spPr>
          <p:txBody>
            <a:bodyPr wrap="square" rtlCol="0">
              <a:spAutoFit/>
            </a:bodyPr>
            <a:lstStyle/>
            <a:p>
              <a:r>
                <a:rPr lang="en-US" sz="1200" dirty="0" smtClean="0"/>
                <a:t>        1880             1920             1960              2000             </a:t>
              </a:r>
              <a:endParaRPr lang="en-US" sz="1200" dirty="0"/>
            </a:p>
          </p:txBody>
        </p:sp>
        <p:sp>
          <p:nvSpPr>
            <p:cNvPr id="113" name="TextBox 112"/>
            <p:cNvSpPr txBox="1"/>
            <p:nvPr/>
          </p:nvSpPr>
          <p:spPr>
            <a:xfrm rot="16200000">
              <a:off x="4580125" y="5045073"/>
              <a:ext cx="1210225" cy="369332"/>
            </a:xfrm>
            <a:prstGeom prst="rect">
              <a:avLst/>
            </a:prstGeom>
            <a:solidFill>
              <a:schemeClr val="bg1"/>
            </a:solidFill>
          </p:spPr>
          <p:txBody>
            <a:bodyPr wrap="none" rtlCol="0">
              <a:spAutoFit/>
            </a:bodyPr>
            <a:lstStyle/>
            <a:p>
              <a:r>
                <a:rPr lang="en-US" dirty="0" smtClean="0"/>
                <a:t>Magnitude</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499"/>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62000" y="228600"/>
            <a:ext cx="7772400" cy="1143000"/>
          </a:xfrm>
        </p:spPr>
        <p:txBody>
          <a:bodyPr>
            <a:normAutofit fontScale="90000"/>
          </a:bodyPr>
          <a:lstStyle/>
          <a:p>
            <a:r>
              <a:rPr lang="en-US" dirty="0" smtClean="0"/>
              <a:t>AGU - What </a:t>
            </a:r>
            <a:r>
              <a:rPr lang="en-US" dirty="0"/>
              <a:t>is Our Responsibility?</a:t>
            </a:r>
          </a:p>
        </p:txBody>
      </p:sp>
      <p:sp>
        <p:nvSpPr>
          <p:cNvPr id="50179" name="Rectangle 3"/>
          <p:cNvSpPr>
            <a:spLocks noGrp="1" noChangeArrowheads="1"/>
          </p:cNvSpPr>
          <p:nvPr>
            <p:ph type="body" idx="1"/>
          </p:nvPr>
        </p:nvSpPr>
        <p:spPr>
          <a:xfrm>
            <a:off x="533400" y="1524000"/>
            <a:ext cx="8305800" cy="4114800"/>
          </a:xfrm>
        </p:spPr>
        <p:txBody>
          <a:bodyPr/>
          <a:lstStyle/>
          <a:p>
            <a:pPr>
              <a:lnSpc>
                <a:spcPct val="90000"/>
              </a:lnSpc>
            </a:pPr>
            <a:r>
              <a:rPr lang="en-US" sz="2800"/>
              <a:t>Fundamental research and monitoring of natural hazards</a:t>
            </a:r>
          </a:p>
          <a:p>
            <a:pPr>
              <a:lnSpc>
                <a:spcPct val="90000"/>
              </a:lnSpc>
              <a:buFontTx/>
              <a:buNone/>
            </a:pPr>
            <a:endParaRPr lang="en-US" sz="2800"/>
          </a:p>
          <a:p>
            <a:pPr>
              <a:lnSpc>
                <a:spcPct val="90000"/>
              </a:lnSpc>
            </a:pPr>
            <a:r>
              <a:rPr lang="en-US" sz="2800"/>
              <a:t>Dissemination of relevant results to the public, especially vulnerable communities</a:t>
            </a:r>
          </a:p>
          <a:p>
            <a:pPr>
              <a:lnSpc>
                <a:spcPct val="90000"/>
              </a:lnSpc>
              <a:buFontTx/>
              <a:buNone/>
            </a:pPr>
            <a:endParaRPr lang="en-US" sz="2800"/>
          </a:p>
          <a:p>
            <a:pPr>
              <a:lnSpc>
                <a:spcPct val="90000"/>
              </a:lnSpc>
            </a:pPr>
            <a:r>
              <a:rPr lang="en-US" sz="2800"/>
              <a:t>Implementation of multidisciplinary efforts needed to apply effective mitigation strategies worldwide.</a:t>
            </a:r>
          </a:p>
          <a:p>
            <a:pPr>
              <a:lnSpc>
                <a:spcPct val="90000"/>
              </a:lnSpc>
              <a:buFontTx/>
              <a:buNone/>
            </a:pPr>
            <a:r>
              <a:rPr lang="en-US" sz="2800"/>
              <a:t>							</a:t>
            </a:r>
            <a:r>
              <a:rPr lang="en-US" sz="1600" i="1"/>
              <a:t>(EOS 11 Jan. 2005)</a:t>
            </a:r>
            <a:endParaRPr lang="en-US" sz="2800"/>
          </a:p>
          <a:p>
            <a:pPr>
              <a:lnSpc>
                <a:spcPct val="90000"/>
              </a:lnSpc>
            </a:pPr>
            <a:endParaRPr lang="en-US" sz="28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293" t="7154" r="-293" b="19465"/>
          <a:stretch/>
        </p:blipFill>
        <p:spPr>
          <a:xfrm>
            <a:off x="-5687" y="0"/>
            <a:ext cx="9244131" cy="6858000"/>
          </a:xfrm>
        </p:spPr>
      </p:pic>
      <p:sp>
        <p:nvSpPr>
          <p:cNvPr id="6" name="TextBox 5"/>
          <p:cNvSpPr txBox="1"/>
          <p:nvPr/>
        </p:nvSpPr>
        <p:spPr>
          <a:xfrm>
            <a:off x="3733800" y="4768334"/>
            <a:ext cx="3276600" cy="369332"/>
          </a:xfrm>
          <a:prstGeom prst="rect">
            <a:avLst/>
          </a:prstGeom>
          <a:noFill/>
        </p:spPr>
        <p:txBody>
          <a:bodyPr wrap="square" rtlCol="0">
            <a:spAutoFit/>
          </a:bodyPr>
          <a:lstStyle/>
          <a:p>
            <a:r>
              <a:rPr lang="en-US" dirty="0" smtClean="0">
                <a:solidFill>
                  <a:schemeClr val="bg1"/>
                </a:solidFill>
              </a:rPr>
              <a:t>Indo/Australian Plate</a:t>
            </a:r>
            <a:endParaRPr lang="en-US" dirty="0">
              <a:solidFill>
                <a:schemeClr val="bg1"/>
              </a:solidFill>
            </a:endParaRPr>
          </a:p>
        </p:txBody>
      </p:sp>
      <p:sp>
        <p:nvSpPr>
          <p:cNvPr id="7" name="TextBox 6"/>
          <p:cNvSpPr txBox="1"/>
          <p:nvPr/>
        </p:nvSpPr>
        <p:spPr>
          <a:xfrm>
            <a:off x="4724400" y="1798766"/>
            <a:ext cx="1562100" cy="646331"/>
          </a:xfrm>
          <a:prstGeom prst="rect">
            <a:avLst/>
          </a:prstGeom>
          <a:noFill/>
        </p:spPr>
        <p:txBody>
          <a:bodyPr wrap="square" rtlCol="0">
            <a:spAutoFit/>
          </a:bodyPr>
          <a:lstStyle/>
          <a:p>
            <a:r>
              <a:rPr lang="en-US" dirty="0" smtClean="0">
                <a:solidFill>
                  <a:schemeClr val="bg1"/>
                </a:solidFill>
              </a:rPr>
              <a:t>Asian Plate </a:t>
            </a:r>
          </a:p>
          <a:p>
            <a:r>
              <a:rPr lang="en-US" dirty="0" smtClean="0">
                <a:solidFill>
                  <a:schemeClr val="bg1"/>
                </a:solidFill>
              </a:rPr>
              <a:t>(stationary)</a:t>
            </a:r>
            <a:endParaRPr lang="en-US" dirty="0">
              <a:solidFill>
                <a:schemeClr val="bg1"/>
              </a:solidFill>
            </a:endParaRPr>
          </a:p>
        </p:txBody>
      </p:sp>
      <p:sp>
        <p:nvSpPr>
          <p:cNvPr id="8" name="TextBox 7"/>
          <p:cNvSpPr txBox="1"/>
          <p:nvPr/>
        </p:nvSpPr>
        <p:spPr>
          <a:xfrm>
            <a:off x="7790644" y="1937266"/>
            <a:ext cx="1447800" cy="369332"/>
          </a:xfrm>
          <a:prstGeom prst="rect">
            <a:avLst/>
          </a:prstGeom>
          <a:noFill/>
        </p:spPr>
        <p:txBody>
          <a:bodyPr wrap="square" rtlCol="0">
            <a:spAutoFit/>
          </a:bodyPr>
          <a:lstStyle/>
          <a:p>
            <a:r>
              <a:rPr lang="en-US" dirty="0" smtClean="0">
                <a:solidFill>
                  <a:schemeClr val="bg1"/>
                </a:solidFill>
              </a:rPr>
              <a:t>Pacific Plate</a:t>
            </a:r>
            <a:endParaRPr lang="en-US" dirty="0">
              <a:solidFill>
                <a:schemeClr val="bg1"/>
              </a:solidFill>
            </a:endParaRPr>
          </a:p>
        </p:txBody>
      </p:sp>
      <p:sp>
        <p:nvSpPr>
          <p:cNvPr id="2" name="Rectangle 1"/>
          <p:cNvSpPr/>
          <p:nvPr/>
        </p:nvSpPr>
        <p:spPr>
          <a:xfrm>
            <a:off x="2209800" y="457200"/>
            <a:ext cx="2209800" cy="304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rot="5400000" flipH="1" flipV="1">
            <a:off x="4032766" y="4162104"/>
            <a:ext cx="926068" cy="152400"/>
          </a:xfrm>
          <a:prstGeom prst="straightConnector1">
            <a:avLst/>
          </a:prstGeom>
          <a:ln w="85725"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7467600" y="2121932"/>
            <a:ext cx="1371600" cy="468866"/>
          </a:xfrm>
          <a:prstGeom prst="straightConnector1">
            <a:avLst/>
          </a:prstGeom>
          <a:ln w="85725"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6" name="Picture 3" descr="collision9.jpg                                                 00000002ZIP-100                        00000000:"/>
          <p:cNvPicPr>
            <a:picLocks noChangeAspect="1" noChangeArrowheads="1"/>
          </p:cNvPicPr>
          <p:nvPr/>
        </p:nvPicPr>
        <p:blipFill>
          <a:blip r:embed="rId4"/>
          <a:srcRect/>
          <a:stretch>
            <a:fillRect/>
          </a:stretch>
        </p:blipFill>
        <p:spPr bwMode="auto">
          <a:xfrm>
            <a:off x="0" y="3775270"/>
            <a:ext cx="3510887" cy="3082730"/>
          </a:xfrm>
          <a:prstGeom prst="rect">
            <a:avLst/>
          </a:prstGeom>
          <a:noFill/>
          <a:ln w="9525">
            <a:noFill/>
            <a:miter lim="800000"/>
            <a:headEnd/>
            <a:tailEnd/>
          </a:ln>
        </p:spPr>
      </p:pic>
      <p:sp>
        <p:nvSpPr>
          <p:cNvPr id="17" name="Rectangle 16"/>
          <p:cNvSpPr/>
          <p:nvPr/>
        </p:nvSpPr>
        <p:spPr>
          <a:xfrm>
            <a:off x="4419600" y="1752600"/>
            <a:ext cx="2971800" cy="2209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746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9940" name="Picture 4" descr="googleearthwide"/>
          <p:cNvPicPr>
            <a:picLocks noChangeAspect="1" noChangeArrowheads="1"/>
          </p:cNvPicPr>
          <p:nvPr/>
        </p:nvPicPr>
        <p:blipFill>
          <a:blip r:embed="rId3"/>
          <a:srcRect/>
          <a:stretch>
            <a:fillRect/>
          </a:stretch>
        </p:blipFill>
        <p:spPr bwMode="auto">
          <a:xfrm>
            <a:off x="0" y="838199"/>
            <a:ext cx="9144000" cy="5426765"/>
          </a:xfrm>
          <a:prstGeom prst="rect">
            <a:avLst/>
          </a:prstGeom>
          <a:noFill/>
        </p:spPr>
      </p:pic>
      <p:sp>
        <p:nvSpPr>
          <p:cNvPr id="4" name="Rectangle 3"/>
          <p:cNvSpPr/>
          <p:nvPr/>
        </p:nvSpPr>
        <p:spPr>
          <a:xfrm>
            <a:off x="50800" y="0"/>
            <a:ext cx="9093200" cy="430887"/>
          </a:xfrm>
          <a:prstGeom prst="rect">
            <a:avLst/>
          </a:prstGeom>
          <a:solidFill>
            <a:schemeClr val="tx2">
              <a:lumMod val="20000"/>
              <a:lumOff val="80000"/>
            </a:schemeClr>
          </a:solidFill>
        </p:spPr>
        <p:txBody>
          <a:bodyPr wrap="square">
            <a:spAutoFit/>
          </a:bodyPr>
          <a:lstStyle/>
          <a:p>
            <a:pPr algn="ctr">
              <a:lnSpc>
                <a:spcPct val="90000"/>
              </a:lnSpc>
            </a:pPr>
            <a:r>
              <a:rPr lang="en-US" sz="2400" dirty="0" smtClean="0"/>
              <a:t>Arthur </a:t>
            </a:r>
            <a:r>
              <a:rPr lang="en-US" sz="2400" dirty="0" err="1" smtClean="0"/>
              <a:t>Wichmann’s</a:t>
            </a:r>
            <a:r>
              <a:rPr lang="en-US" sz="2400" dirty="0" smtClean="0"/>
              <a:t> </a:t>
            </a:r>
            <a:r>
              <a:rPr lang="en-US" sz="2400" i="1" dirty="0" smtClean="0"/>
              <a:t>Earthquakes of the Indian Archipelago </a:t>
            </a:r>
            <a:r>
              <a:rPr lang="en-US" sz="2400" dirty="0" smtClean="0"/>
              <a:t>~ 1600-1877.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l="5569" t="3334"/>
          <a:stretch>
            <a:fillRect/>
          </a:stretch>
        </p:blipFill>
        <p:spPr bwMode="auto">
          <a:xfrm>
            <a:off x="4019550" y="0"/>
            <a:ext cx="5124450" cy="6858000"/>
          </a:xfrm>
          <a:prstGeom prst="rect">
            <a:avLst/>
          </a:prstGeom>
          <a:noFill/>
          <a:ln w="9525">
            <a:noFill/>
            <a:miter lim="800000"/>
            <a:headEnd/>
            <a:tailEnd/>
          </a:ln>
        </p:spPr>
      </p:pic>
      <p:grpSp>
        <p:nvGrpSpPr>
          <p:cNvPr id="2" name="Group 3"/>
          <p:cNvGrpSpPr>
            <a:grpSpLocks/>
          </p:cNvGrpSpPr>
          <p:nvPr/>
        </p:nvGrpSpPr>
        <p:grpSpPr bwMode="auto">
          <a:xfrm>
            <a:off x="5181600" y="4419600"/>
            <a:ext cx="1981200" cy="1066800"/>
            <a:chOff x="3264" y="2784"/>
            <a:chExt cx="1248" cy="672"/>
          </a:xfrm>
        </p:grpSpPr>
        <p:sp>
          <p:nvSpPr>
            <p:cNvPr id="30771" name="Freeform 4"/>
            <p:cNvSpPr>
              <a:spLocks/>
            </p:cNvSpPr>
            <p:nvPr/>
          </p:nvSpPr>
          <p:spPr bwMode="auto">
            <a:xfrm>
              <a:off x="3840" y="2784"/>
              <a:ext cx="672" cy="672"/>
            </a:xfrm>
            <a:custGeom>
              <a:avLst/>
              <a:gdLst>
                <a:gd name="T0" fmla="*/ 0 w 623"/>
                <a:gd name="T1" fmla="*/ 91 h 742"/>
                <a:gd name="T2" fmla="*/ 91 w 623"/>
                <a:gd name="T3" fmla="*/ 272 h 742"/>
                <a:gd name="T4" fmla="*/ 134 w 623"/>
                <a:gd name="T5" fmla="*/ 347 h 742"/>
                <a:gd name="T6" fmla="*/ 166 w 623"/>
                <a:gd name="T7" fmla="*/ 390 h 742"/>
                <a:gd name="T8" fmla="*/ 187 w 623"/>
                <a:gd name="T9" fmla="*/ 416 h 742"/>
                <a:gd name="T10" fmla="*/ 192 w 623"/>
                <a:gd name="T11" fmla="*/ 432 h 742"/>
                <a:gd name="T12" fmla="*/ 240 w 623"/>
                <a:gd name="T13" fmla="*/ 491 h 742"/>
                <a:gd name="T14" fmla="*/ 299 w 623"/>
                <a:gd name="T15" fmla="*/ 571 h 742"/>
                <a:gd name="T16" fmla="*/ 310 w 623"/>
                <a:gd name="T17" fmla="*/ 587 h 742"/>
                <a:gd name="T18" fmla="*/ 326 w 623"/>
                <a:gd name="T19" fmla="*/ 598 h 742"/>
                <a:gd name="T20" fmla="*/ 331 w 623"/>
                <a:gd name="T21" fmla="*/ 614 h 742"/>
                <a:gd name="T22" fmla="*/ 352 w 623"/>
                <a:gd name="T23" fmla="*/ 619 h 742"/>
                <a:gd name="T24" fmla="*/ 400 w 623"/>
                <a:gd name="T25" fmla="*/ 683 h 742"/>
                <a:gd name="T26" fmla="*/ 438 w 623"/>
                <a:gd name="T27" fmla="*/ 726 h 742"/>
                <a:gd name="T28" fmla="*/ 491 w 623"/>
                <a:gd name="T29" fmla="*/ 742 h 742"/>
                <a:gd name="T30" fmla="*/ 555 w 623"/>
                <a:gd name="T31" fmla="*/ 678 h 742"/>
                <a:gd name="T32" fmla="*/ 598 w 623"/>
                <a:gd name="T33" fmla="*/ 646 h 742"/>
                <a:gd name="T34" fmla="*/ 603 w 623"/>
                <a:gd name="T35" fmla="*/ 603 h 742"/>
                <a:gd name="T36" fmla="*/ 544 w 623"/>
                <a:gd name="T37" fmla="*/ 555 h 742"/>
                <a:gd name="T38" fmla="*/ 518 w 623"/>
                <a:gd name="T39" fmla="*/ 512 h 742"/>
                <a:gd name="T40" fmla="*/ 470 w 623"/>
                <a:gd name="T41" fmla="*/ 454 h 742"/>
                <a:gd name="T42" fmla="*/ 443 w 623"/>
                <a:gd name="T43" fmla="*/ 406 h 742"/>
                <a:gd name="T44" fmla="*/ 400 w 623"/>
                <a:gd name="T45" fmla="*/ 326 h 742"/>
                <a:gd name="T46" fmla="*/ 379 w 623"/>
                <a:gd name="T47" fmla="*/ 294 h 742"/>
                <a:gd name="T48" fmla="*/ 326 w 623"/>
                <a:gd name="T49" fmla="*/ 235 h 742"/>
                <a:gd name="T50" fmla="*/ 272 w 623"/>
                <a:gd name="T51" fmla="*/ 176 h 742"/>
                <a:gd name="T52" fmla="*/ 235 w 623"/>
                <a:gd name="T53" fmla="*/ 134 h 742"/>
                <a:gd name="T54" fmla="*/ 198 w 623"/>
                <a:gd name="T55" fmla="*/ 102 h 742"/>
                <a:gd name="T56" fmla="*/ 176 w 623"/>
                <a:gd name="T57" fmla="*/ 70 h 742"/>
                <a:gd name="T58" fmla="*/ 155 w 623"/>
                <a:gd name="T59" fmla="*/ 38 h 742"/>
                <a:gd name="T60" fmla="*/ 128 w 623"/>
                <a:gd name="T61" fmla="*/ 0 h 742"/>
                <a:gd name="T62" fmla="*/ 86 w 623"/>
                <a:gd name="T63" fmla="*/ 11 h 742"/>
                <a:gd name="T64" fmla="*/ 32 w 623"/>
                <a:gd name="T65" fmla="*/ 59 h 742"/>
                <a:gd name="T66" fmla="*/ 0 w 623"/>
                <a:gd name="T67" fmla="*/ 91 h 7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3"/>
                <a:gd name="T103" fmla="*/ 0 h 742"/>
                <a:gd name="T104" fmla="*/ 623 w 623"/>
                <a:gd name="T105" fmla="*/ 742 h 7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3" h="742">
                  <a:moveTo>
                    <a:pt x="0" y="91"/>
                  </a:moveTo>
                  <a:cubicBezTo>
                    <a:pt x="15" y="162"/>
                    <a:pt x="53" y="207"/>
                    <a:pt x="91" y="272"/>
                  </a:cubicBezTo>
                  <a:cubicBezTo>
                    <a:pt x="106" y="299"/>
                    <a:pt x="99" y="336"/>
                    <a:pt x="134" y="347"/>
                  </a:cubicBezTo>
                  <a:cubicBezTo>
                    <a:pt x="140" y="368"/>
                    <a:pt x="147" y="377"/>
                    <a:pt x="166" y="390"/>
                  </a:cubicBezTo>
                  <a:cubicBezTo>
                    <a:pt x="178" y="430"/>
                    <a:pt x="159" y="382"/>
                    <a:pt x="187" y="416"/>
                  </a:cubicBezTo>
                  <a:cubicBezTo>
                    <a:pt x="190" y="420"/>
                    <a:pt x="189" y="427"/>
                    <a:pt x="192" y="432"/>
                  </a:cubicBezTo>
                  <a:cubicBezTo>
                    <a:pt x="203" y="453"/>
                    <a:pt x="220" y="477"/>
                    <a:pt x="240" y="491"/>
                  </a:cubicBezTo>
                  <a:cubicBezTo>
                    <a:pt x="259" y="519"/>
                    <a:pt x="269" y="551"/>
                    <a:pt x="299" y="571"/>
                  </a:cubicBezTo>
                  <a:cubicBezTo>
                    <a:pt x="302" y="576"/>
                    <a:pt x="305" y="582"/>
                    <a:pt x="310" y="587"/>
                  </a:cubicBezTo>
                  <a:cubicBezTo>
                    <a:pt x="314" y="591"/>
                    <a:pt x="322" y="592"/>
                    <a:pt x="326" y="598"/>
                  </a:cubicBezTo>
                  <a:cubicBezTo>
                    <a:pt x="329" y="602"/>
                    <a:pt x="326" y="610"/>
                    <a:pt x="331" y="614"/>
                  </a:cubicBezTo>
                  <a:cubicBezTo>
                    <a:pt x="336" y="618"/>
                    <a:pt x="345" y="617"/>
                    <a:pt x="352" y="619"/>
                  </a:cubicBezTo>
                  <a:cubicBezTo>
                    <a:pt x="361" y="651"/>
                    <a:pt x="371" y="668"/>
                    <a:pt x="400" y="683"/>
                  </a:cubicBezTo>
                  <a:cubicBezTo>
                    <a:pt x="405" y="691"/>
                    <a:pt x="430" y="721"/>
                    <a:pt x="438" y="726"/>
                  </a:cubicBezTo>
                  <a:cubicBezTo>
                    <a:pt x="449" y="733"/>
                    <a:pt x="477" y="736"/>
                    <a:pt x="491" y="742"/>
                  </a:cubicBezTo>
                  <a:cubicBezTo>
                    <a:pt x="523" y="729"/>
                    <a:pt x="520" y="688"/>
                    <a:pt x="555" y="678"/>
                  </a:cubicBezTo>
                  <a:cubicBezTo>
                    <a:pt x="583" y="658"/>
                    <a:pt x="561" y="654"/>
                    <a:pt x="598" y="646"/>
                  </a:cubicBezTo>
                  <a:cubicBezTo>
                    <a:pt x="623" y="628"/>
                    <a:pt x="615" y="641"/>
                    <a:pt x="603" y="603"/>
                  </a:cubicBezTo>
                  <a:cubicBezTo>
                    <a:pt x="593" y="574"/>
                    <a:pt x="567" y="571"/>
                    <a:pt x="544" y="555"/>
                  </a:cubicBezTo>
                  <a:cubicBezTo>
                    <a:pt x="532" y="516"/>
                    <a:pt x="543" y="529"/>
                    <a:pt x="518" y="512"/>
                  </a:cubicBezTo>
                  <a:cubicBezTo>
                    <a:pt x="506" y="482"/>
                    <a:pt x="497" y="467"/>
                    <a:pt x="470" y="454"/>
                  </a:cubicBezTo>
                  <a:cubicBezTo>
                    <a:pt x="463" y="436"/>
                    <a:pt x="443" y="406"/>
                    <a:pt x="443" y="406"/>
                  </a:cubicBezTo>
                  <a:cubicBezTo>
                    <a:pt x="433" y="377"/>
                    <a:pt x="416" y="351"/>
                    <a:pt x="400" y="326"/>
                  </a:cubicBezTo>
                  <a:cubicBezTo>
                    <a:pt x="393" y="315"/>
                    <a:pt x="379" y="294"/>
                    <a:pt x="379" y="294"/>
                  </a:cubicBezTo>
                  <a:cubicBezTo>
                    <a:pt x="370" y="266"/>
                    <a:pt x="348" y="250"/>
                    <a:pt x="326" y="235"/>
                  </a:cubicBezTo>
                  <a:cubicBezTo>
                    <a:pt x="315" y="205"/>
                    <a:pt x="290" y="199"/>
                    <a:pt x="272" y="176"/>
                  </a:cubicBezTo>
                  <a:cubicBezTo>
                    <a:pt x="239" y="133"/>
                    <a:pt x="265" y="153"/>
                    <a:pt x="235" y="134"/>
                  </a:cubicBezTo>
                  <a:cubicBezTo>
                    <a:pt x="228" y="112"/>
                    <a:pt x="219" y="108"/>
                    <a:pt x="198" y="102"/>
                  </a:cubicBezTo>
                  <a:cubicBezTo>
                    <a:pt x="190" y="91"/>
                    <a:pt x="183" y="80"/>
                    <a:pt x="176" y="70"/>
                  </a:cubicBezTo>
                  <a:cubicBezTo>
                    <a:pt x="169" y="59"/>
                    <a:pt x="155" y="38"/>
                    <a:pt x="155" y="38"/>
                  </a:cubicBezTo>
                  <a:cubicBezTo>
                    <a:pt x="148" y="16"/>
                    <a:pt x="149" y="8"/>
                    <a:pt x="128" y="0"/>
                  </a:cubicBezTo>
                  <a:cubicBezTo>
                    <a:pt x="114" y="3"/>
                    <a:pt x="96" y="1"/>
                    <a:pt x="86" y="11"/>
                  </a:cubicBezTo>
                  <a:cubicBezTo>
                    <a:pt x="55" y="36"/>
                    <a:pt x="70" y="47"/>
                    <a:pt x="32" y="59"/>
                  </a:cubicBezTo>
                  <a:cubicBezTo>
                    <a:pt x="13" y="71"/>
                    <a:pt x="0" y="67"/>
                    <a:pt x="0" y="91"/>
                  </a:cubicBezTo>
                  <a:close/>
                </a:path>
              </a:pathLst>
            </a:custGeom>
            <a:solidFill>
              <a:srgbClr val="FF0309">
                <a:alpha val="50195"/>
              </a:srgbClr>
            </a:solidFill>
            <a:ln w="9525">
              <a:noFill/>
              <a:round/>
              <a:headEnd/>
              <a:tailEnd/>
            </a:ln>
          </p:spPr>
          <p:txBody>
            <a:bodyPr wrap="none" anchor="ctr">
              <a:prstTxWarp prst="textNoShape">
                <a:avLst/>
              </a:prstTxWarp>
            </a:bodyPr>
            <a:lstStyle/>
            <a:p>
              <a:endParaRPr lang="en-US">
                <a:solidFill>
                  <a:srgbClr val="FFFF00"/>
                </a:solidFill>
              </a:endParaRPr>
            </a:p>
          </p:txBody>
        </p:sp>
        <p:sp>
          <p:nvSpPr>
            <p:cNvPr id="30772" name="Text Box 5"/>
            <p:cNvSpPr txBox="1">
              <a:spLocks noChangeArrowheads="1"/>
            </p:cNvSpPr>
            <p:nvPr/>
          </p:nvSpPr>
          <p:spPr bwMode="auto">
            <a:xfrm>
              <a:off x="3264" y="3168"/>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rgbClr val="FFFF00"/>
                  </a:solidFill>
                  <a:latin typeface="Times" charset="0"/>
                </a:rPr>
                <a:t>9.0 (1833)</a:t>
              </a:r>
            </a:p>
          </p:txBody>
        </p:sp>
        <p:sp>
          <p:nvSpPr>
            <p:cNvPr id="30773" name="Line 6"/>
            <p:cNvSpPr>
              <a:spLocks noChangeShapeType="1"/>
            </p:cNvSpPr>
            <p:nvPr/>
          </p:nvSpPr>
          <p:spPr bwMode="auto">
            <a:xfrm flipV="1">
              <a:off x="3888" y="3120"/>
              <a:ext cx="192" cy="144"/>
            </a:xfrm>
            <a:prstGeom prst="line">
              <a:avLst/>
            </a:prstGeom>
            <a:noFill/>
            <a:ln w="15875">
              <a:solidFill>
                <a:srgbClr val="FFFF00"/>
              </a:solidFill>
              <a:round/>
              <a:headEnd/>
              <a:tailEnd/>
            </a:ln>
          </p:spPr>
          <p:txBody>
            <a:bodyPr wrap="none" anchor="ctr">
              <a:prstTxWarp prst="textNoShape">
                <a:avLst/>
              </a:prstTxWarp>
            </a:bodyPr>
            <a:lstStyle/>
            <a:p>
              <a:endParaRPr lang="en-US">
                <a:solidFill>
                  <a:srgbClr val="FFFF00"/>
                </a:solidFill>
              </a:endParaRPr>
            </a:p>
          </p:txBody>
        </p:sp>
      </p:grpSp>
      <p:grpSp>
        <p:nvGrpSpPr>
          <p:cNvPr id="3" name="Group 7"/>
          <p:cNvGrpSpPr>
            <a:grpSpLocks/>
          </p:cNvGrpSpPr>
          <p:nvPr/>
        </p:nvGrpSpPr>
        <p:grpSpPr bwMode="auto">
          <a:xfrm>
            <a:off x="4343400" y="3649663"/>
            <a:ext cx="1912938" cy="673100"/>
            <a:chOff x="2736" y="2299"/>
            <a:chExt cx="1205" cy="424"/>
          </a:xfrm>
        </p:grpSpPr>
        <p:sp>
          <p:nvSpPr>
            <p:cNvPr id="30768" name="Freeform 8"/>
            <p:cNvSpPr>
              <a:spLocks/>
            </p:cNvSpPr>
            <p:nvPr/>
          </p:nvSpPr>
          <p:spPr bwMode="auto">
            <a:xfrm>
              <a:off x="3589" y="2299"/>
              <a:ext cx="352" cy="424"/>
            </a:xfrm>
            <a:custGeom>
              <a:avLst/>
              <a:gdLst>
                <a:gd name="T0" fmla="*/ 262 w 352"/>
                <a:gd name="T1" fmla="*/ 400 h 424"/>
                <a:gd name="T2" fmla="*/ 326 w 352"/>
                <a:gd name="T3" fmla="*/ 373 h 424"/>
                <a:gd name="T4" fmla="*/ 352 w 352"/>
                <a:gd name="T5" fmla="*/ 325 h 424"/>
                <a:gd name="T6" fmla="*/ 320 w 352"/>
                <a:gd name="T7" fmla="*/ 218 h 424"/>
                <a:gd name="T8" fmla="*/ 272 w 352"/>
                <a:gd name="T9" fmla="*/ 149 h 424"/>
                <a:gd name="T10" fmla="*/ 251 w 352"/>
                <a:gd name="T11" fmla="*/ 128 h 424"/>
                <a:gd name="T12" fmla="*/ 203 w 352"/>
                <a:gd name="T13" fmla="*/ 64 h 424"/>
                <a:gd name="T14" fmla="*/ 150 w 352"/>
                <a:gd name="T15" fmla="*/ 10 h 424"/>
                <a:gd name="T16" fmla="*/ 91 w 352"/>
                <a:gd name="T17" fmla="*/ 32 h 424"/>
                <a:gd name="T18" fmla="*/ 59 w 352"/>
                <a:gd name="T19" fmla="*/ 53 h 424"/>
                <a:gd name="T20" fmla="*/ 0 w 352"/>
                <a:gd name="T21" fmla="*/ 128 h 424"/>
                <a:gd name="T22" fmla="*/ 38 w 352"/>
                <a:gd name="T23" fmla="*/ 181 h 424"/>
                <a:gd name="T24" fmla="*/ 80 w 352"/>
                <a:gd name="T25" fmla="*/ 250 h 424"/>
                <a:gd name="T26" fmla="*/ 134 w 352"/>
                <a:gd name="T27" fmla="*/ 314 h 424"/>
                <a:gd name="T28" fmla="*/ 166 w 352"/>
                <a:gd name="T29" fmla="*/ 362 h 424"/>
                <a:gd name="T30" fmla="*/ 198 w 352"/>
                <a:gd name="T31" fmla="*/ 384 h 424"/>
                <a:gd name="T32" fmla="*/ 278 w 352"/>
                <a:gd name="T33" fmla="*/ 405 h 424"/>
                <a:gd name="T34" fmla="*/ 294 w 352"/>
                <a:gd name="T35" fmla="*/ 389 h 424"/>
                <a:gd name="T36" fmla="*/ 347 w 352"/>
                <a:gd name="T37" fmla="*/ 341 h 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2"/>
                <a:gd name="T58" fmla="*/ 0 h 424"/>
                <a:gd name="T59" fmla="*/ 352 w 352"/>
                <a:gd name="T60" fmla="*/ 424 h 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2" h="424">
                  <a:moveTo>
                    <a:pt x="262" y="400"/>
                  </a:moveTo>
                  <a:cubicBezTo>
                    <a:pt x="284" y="391"/>
                    <a:pt x="303" y="380"/>
                    <a:pt x="326" y="373"/>
                  </a:cubicBezTo>
                  <a:cubicBezTo>
                    <a:pt x="335" y="357"/>
                    <a:pt x="342" y="340"/>
                    <a:pt x="352" y="325"/>
                  </a:cubicBezTo>
                  <a:cubicBezTo>
                    <a:pt x="347" y="286"/>
                    <a:pt x="342" y="250"/>
                    <a:pt x="320" y="218"/>
                  </a:cubicBezTo>
                  <a:cubicBezTo>
                    <a:pt x="311" y="191"/>
                    <a:pt x="299" y="157"/>
                    <a:pt x="272" y="149"/>
                  </a:cubicBezTo>
                  <a:cubicBezTo>
                    <a:pt x="258" y="106"/>
                    <a:pt x="279" y="156"/>
                    <a:pt x="251" y="128"/>
                  </a:cubicBezTo>
                  <a:cubicBezTo>
                    <a:pt x="231" y="108"/>
                    <a:pt x="231" y="81"/>
                    <a:pt x="203" y="64"/>
                  </a:cubicBezTo>
                  <a:cubicBezTo>
                    <a:pt x="189" y="44"/>
                    <a:pt x="169" y="23"/>
                    <a:pt x="150" y="10"/>
                  </a:cubicBezTo>
                  <a:cubicBezTo>
                    <a:pt x="55" y="21"/>
                    <a:pt x="127" y="0"/>
                    <a:pt x="91" y="32"/>
                  </a:cubicBezTo>
                  <a:cubicBezTo>
                    <a:pt x="81" y="40"/>
                    <a:pt x="59" y="53"/>
                    <a:pt x="59" y="53"/>
                  </a:cubicBezTo>
                  <a:cubicBezTo>
                    <a:pt x="39" y="81"/>
                    <a:pt x="12" y="93"/>
                    <a:pt x="0" y="128"/>
                  </a:cubicBezTo>
                  <a:cubicBezTo>
                    <a:pt x="6" y="157"/>
                    <a:pt x="13" y="164"/>
                    <a:pt x="38" y="181"/>
                  </a:cubicBezTo>
                  <a:cubicBezTo>
                    <a:pt x="51" y="202"/>
                    <a:pt x="62" y="231"/>
                    <a:pt x="80" y="250"/>
                  </a:cubicBezTo>
                  <a:cubicBezTo>
                    <a:pt x="100" y="271"/>
                    <a:pt x="116" y="287"/>
                    <a:pt x="134" y="314"/>
                  </a:cubicBezTo>
                  <a:cubicBezTo>
                    <a:pt x="144" y="330"/>
                    <a:pt x="150" y="351"/>
                    <a:pt x="166" y="362"/>
                  </a:cubicBezTo>
                  <a:cubicBezTo>
                    <a:pt x="176" y="369"/>
                    <a:pt x="198" y="384"/>
                    <a:pt x="198" y="384"/>
                  </a:cubicBezTo>
                  <a:cubicBezTo>
                    <a:pt x="210" y="424"/>
                    <a:pt x="237" y="408"/>
                    <a:pt x="278" y="405"/>
                  </a:cubicBezTo>
                  <a:cubicBezTo>
                    <a:pt x="295" y="393"/>
                    <a:pt x="294" y="400"/>
                    <a:pt x="294" y="389"/>
                  </a:cubicBezTo>
                  <a:lnTo>
                    <a:pt x="347" y="341"/>
                  </a:lnTo>
                </a:path>
              </a:pathLst>
            </a:custGeom>
            <a:solidFill>
              <a:srgbClr val="FF0309">
                <a:alpha val="49019"/>
              </a:srgbClr>
            </a:solidFill>
            <a:ln w="9525">
              <a:noFill/>
              <a:round/>
              <a:headEnd/>
              <a:tailEnd/>
            </a:ln>
          </p:spPr>
          <p:txBody>
            <a:bodyPr wrap="none" anchor="ctr">
              <a:prstTxWarp prst="textNoShape">
                <a:avLst/>
              </a:prstTxWarp>
            </a:bodyPr>
            <a:lstStyle/>
            <a:p>
              <a:endParaRPr lang="en-US">
                <a:solidFill>
                  <a:srgbClr val="FFFF00"/>
                </a:solidFill>
              </a:endParaRPr>
            </a:p>
          </p:txBody>
        </p:sp>
        <p:sp>
          <p:nvSpPr>
            <p:cNvPr id="30769" name="Text Box 9"/>
            <p:cNvSpPr txBox="1">
              <a:spLocks noChangeArrowheads="1"/>
            </p:cNvSpPr>
            <p:nvPr/>
          </p:nvSpPr>
          <p:spPr bwMode="auto">
            <a:xfrm>
              <a:off x="2736" y="2443"/>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rgbClr val="FFFF00"/>
                  </a:solidFill>
                  <a:latin typeface="Times" charset="0"/>
                </a:rPr>
                <a:t>8.5 (1861)</a:t>
              </a:r>
            </a:p>
          </p:txBody>
        </p:sp>
        <p:sp>
          <p:nvSpPr>
            <p:cNvPr id="30770" name="Line 10"/>
            <p:cNvSpPr>
              <a:spLocks noChangeShapeType="1"/>
            </p:cNvSpPr>
            <p:nvPr/>
          </p:nvSpPr>
          <p:spPr bwMode="auto">
            <a:xfrm flipV="1">
              <a:off x="3360" y="2448"/>
              <a:ext cx="288" cy="96"/>
            </a:xfrm>
            <a:prstGeom prst="line">
              <a:avLst/>
            </a:prstGeom>
            <a:noFill/>
            <a:ln w="15875">
              <a:solidFill>
                <a:schemeClr val="bg1"/>
              </a:solidFill>
              <a:round/>
              <a:headEnd/>
              <a:tailEnd/>
            </a:ln>
          </p:spPr>
          <p:txBody>
            <a:bodyPr wrap="none" anchor="ctr">
              <a:prstTxWarp prst="textNoShape">
                <a:avLst/>
              </a:prstTxWarp>
            </a:bodyPr>
            <a:lstStyle/>
            <a:p>
              <a:endParaRPr lang="en-US">
                <a:solidFill>
                  <a:srgbClr val="FFFF00"/>
                </a:solidFill>
              </a:endParaRPr>
            </a:p>
          </p:txBody>
        </p:sp>
      </p:grpSp>
      <p:grpSp>
        <p:nvGrpSpPr>
          <p:cNvPr id="4" name="Group 11"/>
          <p:cNvGrpSpPr>
            <a:grpSpLocks/>
          </p:cNvGrpSpPr>
          <p:nvPr/>
        </p:nvGrpSpPr>
        <p:grpSpPr bwMode="auto">
          <a:xfrm>
            <a:off x="4038600" y="1879600"/>
            <a:ext cx="1447800" cy="887413"/>
            <a:chOff x="2544" y="1184"/>
            <a:chExt cx="912" cy="559"/>
          </a:xfrm>
        </p:grpSpPr>
        <p:sp>
          <p:nvSpPr>
            <p:cNvPr id="30765" name="Freeform 12"/>
            <p:cNvSpPr>
              <a:spLocks/>
            </p:cNvSpPr>
            <p:nvPr/>
          </p:nvSpPr>
          <p:spPr bwMode="auto">
            <a:xfrm>
              <a:off x="3014" y="1184"/>
              <a:ext cx="200" cy="256"/>
            </a:xfrm>
            <a:custGeom>
              <a:avLst/>
              <a:gdLst>
                <a:gd name="T0" fmla="*/ 154 w 200"/>
                <a:gd name="T1" fmla="*/ 256 h 256"/>
                <a:gd name="T2" fmla="*/ 63 w 200"/>
                <a:gd name="T3" fmla="*/ 240 h 256"/>
                <a:gd name="T4" fmla="*/ 53 w 200"/>
                <a:gd name="T5" fmla="*/ 224 h 256"/>
                <a:gd name="T6" fmla="*/ 37 w 200"/>
                <a:gd name="T7" fmla="*/ 219 h 256"/>
                <a:gd name="T8" fmla="*/ 21 w 200"/>
                <a:gd name="T9" fmla="*/ 171 h 256"/>
                <a:gd name="T10" fmla="*/ 15 w 200"/>
                <a:gd name="T11" fmla="*/ 27 h 256"/>
                <a:gd name="T12" fmla="*/ 90 w 200"/>
                <a:gd name="T13" fmla="*/ 0 h 256"/>
                <a:gd name="T14" fmla="*/ 159 w 200"/>
                <a:gd name="T15" fmla="*/ 69 h 256"/>
                <a:gd name="T16" fmla="*/ 181 w 200"/>
                <a:gd name="T17" fmla="*/ 192 h 256"/>
                <a:gd name="T18" fmla="*/ 175 w 200"/>
                <a:gd name="T19" fmla="*/ 256 h 256"/>
                <a:gd name="T20" fmla="*/ 154 w 200"/>
                <a:gd name="T21" fmla="*/ 256 h 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
                <a:gd name="T34" fmla="*/ 0 h 256"/>
                <a:gd name="T35" fmla="*/ 200 w 200"/>
                <a:gd name="T36" fmla="*/ 256 h 2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 h="256">
                  <a:moveTo>
                    <a:pt x="154" y="256"/>
                  </a:moveTo>
                  <a:cubicBezTo>
                    <a:pt x="124" y="246"/>
                    <a:pt x="92" y="249"/>
                    <a:pt x="63" y="240"/>
                  </a:cubicBezTo>
                  <a:cubicBezTo>
                    <a:pt x="57" y="238"/>
                    <a:pt x="57" y="227"/>
                    <a:pt x="53" y="224"/>
                  </a:cubicBezTo>
                  <a:cubicBezTo>
                    <a:pt x="48" y="220"/>
                    <a:pt x="42" y="220"/>
                    <a:pt x="37" y="219"/>
                  </a:cubicBezTo>
                  <a:cubicBezTo>
                    <a:pt x="31" y="203"/>
                    <a:pt x="21" y="171"/>
                    <a:pt x="21" y="171"/>
                  </a:cubicBezTo>
                  <a:cubicBezTo>
                    <a:pt x="18" y="144"/>
                    <a:pt x="0" y="59"/>
                    <a:pt x="15" y="27"/>
                  </a:cubicBezTo>
                  <a:cubicBezTo>
                    <a:pt x="16" y="22"/>
                    <a:pt x="80" y="2"/>
                    <a:pt x="90" y="0"/>
                  </a:cubicBezTo>
                  <a:cubicBezTo>
                    <a:pt x="137" y="16"/>
                    <a:pt x="134" y="30"/>
                    <a:pt x="159" y="69"/>
                  </a:cubicBezTo>
                  <a:cubicBezTo>
                    <a:pt x="163" y="110"/>
                    <a:pt x="166" y="152"/>
                    <a:pt x="181" y="192"/>
                  </a:cubicBezTo>
                  <a:cubicBezTo>
                    <a:pt x="185" y="225"/>
                    <a:pt x="200" y="238"/>
                    <a:pt x="175" y="256"/>
                  </a:cubicBezTo>
                  <a:cubicBezTo>
                    <a:pt x="132" y="250"/>
                    <a:pt x="126" y="247"/>
                    <a:pt x="154" y="256"/>
                  </a:cubicBezTo>
                  <a:close/>
                </a:path>
              </a:pathLst>
            </a:custGeom>
            <a:solidFill>
              <a:srgbClr val="FF0309">
                <a:alpha val="50195"/>
              </a:srgbClr>
            </a:solidFill>
            <a:ln w="9525">
              <a:noFill/>
              <a:round/>
              <a:headEnd/>
              <a:tailEnd/>
            </a:ln>
          </p:spPr>
          <p:txBody>
            <a:bodyPr wrap="none" anchor="ctr">
              <a:prstTxWarp prst="textNoShape">
                <a:avLst/>
              </a:prstTxWarp>
            </a:bodyPr>
            <a:lstStyle/>
            <a:p>
              <a:endParaRPr lang="en-US">
                <a:solidFill>
                  <a:srgbClr val="FFFF00"/>
                </a:solidFill>
              </a:endParaRPr>
            </a:p>
          </p:txBody>
        </p:sp>
        <p:sp>
          <p:nvSpPr>
            <p:cNvPr id="30766" name="Text Box 13"/>
            <p:cNvSpPr txBox="1">
              <a:spLocks noChangeArrowheads="1"/>
            </p:cNvSpPr>
            <p:nvPr/>
          </p:nvSpPr>
          <p:spPr bwMode="auto">
            <a:xfrm>
              <a:off x="2544" y="1531"/>
              <a:ext cx="912"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rgbClr val="FFFF00"/>
                  </a:solidFill>
                  <a:latin typeface="Times" charset="0"/>
                </a:rPr>
                <a:t>7.9 (1881)</a:t>
              </a:r>
            </a:p>
          </p:txBody>
        </p:sp>
        <p:sp>
          <p:nvSpPr>
            <p:cNvPr id="30767" name="Line 14"/>
            <p:cNvSpPr>
              <a:spLocks noChangeShapeType="1"/>
            </p:cNvSpPr>
            <p:nvPr/>
          </p:nvSpPr>
          <p:spPr bwMode="auto">
            <a:xfrm flipV="1">
              <a:off x="2976" y="1392"/>
              <a:ext cx="144" cy="144"/>
            </a:xfrm>
            <a:prstGeom prst="line">
              <a:avLst/>
            </a:prstGeom>
            <a:noFill/>
            <a:ln w="15875">
              <a:solidFill>
                <a:schemeClr val="bg1"/>
              </a:solidFill>
              <a:round/>
              <a:headEnd/>
              <a:tailEnd/>
            </a:ln>
          </p:spPr>
          <p:txBody>
            <a:bodyPr wrap="none" anchor="ctr">
              <a:prstTxWarp prst="textNoShape">
                <a:avLst/>
              </a:prstTxWarp>
            </a:bodyPr>
            <a:lstStyle/>
            <a:p>
              <a:endParaRPr lang="en-US">
                <a:solidFill>
                  <a:srgbClr val="FFFF00"/>
                </a:solidFill>
              </a:endParaRPr>
            </a:p>
          </p:txBody>
        </p:sp>
      </p:grpSp>
      <p:grpSp>
        <p:nvGrpSpPr>
          <p:cNvPr id="5" name="Group 15"/>
          <p:cNvGrpSpPr>
            <a:grpSpLocks/>
          </p:cNvGrpSpPr>
          <p:nvPr/>
        </p:nvGrpSpPr>
        <p:grpSpPr bwMode="auto">
          <a:xfrm>
            <a:off x="4953000" y="4419600"/>
            <a:ext cx="1371600" cy="481013"/>
            <a:chOff x="3120" y="2736"/>
            <a:chExt cx="864" cy="303"/>
          </a:xfrm>
        </p:grpSpPr>
        <p:sp>
          <p:nvSpPr>
            <p:cNvPr id="30761" name="Oval 16"/>
            <p:cNvSpPr>
              <a:spLocks noChangeArrowheads="1"/>
            </p:cNvSpPr>
            <p:nvPr/>
          </p:nvSpPr>
          <p:spPr bwMode="auto">
            <a:xfrm>
              <a:off x="3936" y="2736"/>
              <a:ext cx="48" cy="48"/>
            </a:xfrm>
            <a:prstGeom prst="ellipse">
              <a:avLst/>
            </a:prstGeom>
            <a:solidFill>
              <a:srgbClr val="FF0309"/>
            </a:solidFill>
            <a:ln w="9525">
              <a:noFill/>
              <a:round/>
              <a:headEnd/>
              <a:tailEnd/>
            </a:ln>
          </p:spPr>
          <p:txBody>
            <a:bodyPr wrap="none" anchor="ctr">
              <a:prstTxWarp prst="textNoShape">
                <a:avLst/>
              </a:prstTxWarp>
            </a:bodyPr>
            <a:lstStyle/>
            <a:p>
              <a:endParaRPr lang="en-US">
                <a:solidFill>
                  <a:srgbClr val="FFFF00"/>
                </a:solidFill>
              </a:endParaRPr>
            </a:p>
          </p:txBody>
        </p:sp>
        <p:grpSp>
          <p:nvGrpSpPr>
            <p:cNvPr id="6" name="Group 17"/>
            <p:cNvGrpSpPr>
              <a:grpSpLocks/>
            </p:cNvGrpSpPr>
            <p:nvPr/>
          </p:nvGrpSpPr>
          <p:grpSpPr bwMode="auto">
            <a:xfrm>
              <a:off x="3120" y="2784"/>
              <a:ext cx="802" cy="255"/>
              <a:chOff x="3470" y="3312"/>
              <a:chExt cx="802" cy="255"/>
            </a:xfrm>
          </p:grpSpPr>
          <p:sp>
            <p:nvSpPr>
              <p:cNvPr id="30763" name="Text Box 18"/>
              <p:cNvSpPr txBox="1">
                <a:spLocks noChangeArrowheads="1"/>
              </p:cNvSpPr>
              <p:nvPr/>
            </p:nvSpPr>
            <p:spPr bwMode="auto">
              <a:xfrm>
                <a:off x="3470" y="3355"/>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rgbClr val="FFFF00"/>
                    </a:solidFill>
                    <a:latin typeface="Times" charset="0"/>
                  </a:rPr>
                  <a:t>7.7 (1935)</a:t>
                </a:r>
              </a:p>
            </p:txBody>
          </p:sp>
          <p:sp>
            <p:nvSpPr>
              <p:cNvPr id="30764" name="Line 19"/>
              <p:cNvSpPr>
                <a:spLocks noChangeShapeType="1"/>
              </p:cNvSpPr>
              <p:nvPr/>
            </p:nvSpPr>
            <p:spPr bwMode="auto">
              <a:xfrm flipV="1">
                <a:off x="4080" y="3312"/>
                <a:ext cx="192" cy="144"/>
              </a:xfrm>
              <a:prstGeom prst="line">
                <a:avLst/>
              </a:prstGeom>
              <a:noFill/>
              <a:ln w="15875">
                <a:solidFill>
                  <a:schemeClr val="bg1"/>
                </a:solidFill>
                <a:round/>
                <a:headEnd/>
                <a:tailEnd/>
              </a:ln>
            </p:spPr>
            <p:txBody>
              <a:bodyPr wrap="none" anchor="ctr">
                <a:prstTxWarp prst="textNoShape">
                  <a:avLst/>
                </a:prstTxWarp>
              </a:bodyPr>
              <a:lstStyle/>
              <a:p>
                <a:endParaRPr lang="en-US">
                  <a:solidFill>
                    <a:srgbClr val="FFFF00"/>
                  </a:solidFill>
                </a:endParaRPr>
              </a:p>
            </p:txBody>
          </p:sp>
        </p:grpSp>
      </p:grpSp>
      <p:grpSp>
        <p:nvGrpSpPr>
          <p:cNvPr id="7" name="Group 20"/>
          <p:cNvGrpSpPr>
            <a:grpSpLocks/>
          </p:cNvGrpSpPr>
          <p:nvPr/>
        </p:nvGrpSpPr>
        <p:grpSpPr bwMode="auto">
          <a:xfrm>
            <a:off x="4038600" y="381000"/>
            <a:ext cx="1120775" cy="1244600"/>
            <a:chOff x="2544" y="240"/>
            <a:chExt cx="706" cy="784"/>
          </a:xfrm>
        </p:grpSpPr>
        <p:sp>
          <p:nvSpPr>
            <p:cNvPr id="30758" name="Freeform 21"/>
            <p:cNvSpPr>
              <a:spLocks/>
            </p:cNvSpPr>
            <p:nvPr/>
          </p:nvSpPr>
          <p:spPr bwMode="auto">
            <a:xfrm>
              <a:off x="2912" y="739"/>
              <a:ext cx="212" cy="285"/>
            </a:xfrm>
            <a:custGeom>
              <a:avLst/>
              <a:gdLst>
                <a:gd name="T0" fmla="*/ 59 w 212"/>
                <a:gd name="T1" fmla="*/ 0 h 285"/>
                <a:gd name="T2" fmla="*/ 37 w 212"/>
                <a:gd name="T3" fmla="*/ 77 h 285"/>
                <a:gd name="T4" fmla="*/ 0 w 212"/>
                <a:gd name="T5" fmla="*/ 240 h 285"/>
                <a:gd name="T6" fmla="*/ 43 w 212"/>
                <a:gd name="T7" fmla="*/ 277 h 285"/>
                <a:gd name="T8" fmla="*/ 67 w 212"/>
                <a:gd name="T9" fmla="*/ 285 h 285"/>
                <a:gd name="T10" fmla="*/ 115 w 212"/>
                <a:gd name="T11" fmla="*/ 280 h 285"/>
                <a:gd name="T12" fmla="*/ 141 w 212"/>
                <a:gd name="T13" fmla="*/ 274 h 285"/>
                <a:gd name="T14" fmla="*/ 165 w 212"/>
                <a:gd name="T15" fmla="*/ 229 h 285"/>
                <a:gd name="T16" fmla="*/ 187 w 212"/>
                <a:gd name="T17" fmla="*/ 117 h 285"/>
                <a:gd name="T18" fmla="*/ 144 w 212"/>
                <a:gd name="T19" fmla="*/ 5 h 285"/>
                <a:gd name="T20" fmla="*/ 59 w 212"/>
                <a:gd name="T21" fmla="*/ 0 h 2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285"/>
                <a:gd name="T35" fmla="*/ 212 w 212"/>
                <a:gd name="T36" fmla="*/ 285 h 2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285">
                  <a:moveTo>
                    <a:pt x="59" y="0"/>
                  </a:moveTo>
                  <a:cubicBezTo>
                    <a:pt x="57" y="28"/>
                    <a:pt x="60" y="57"/>
                    <a:pt x="37" y="77"/>
                  </a:cubicBezTo>
                  <a:cubicBezTo>
                    <a:pt x="32" y="134"/>
                    <a:pt x="14" y="184"/>
                    <a:pt x="0" y="240"/>
                  </a:cubicBezTo>
                  <a:cubicBezTo>
                    <a:pt x="7" y="272"/>
                    <a:pt x="10" y="271"/>
                    <a:pt x="43" y="277"/>
                  </a:cubicBezTo>
                  <a:cubicBezTo>
                    <a:pt x="50" y="279"/>
                    <a:pt x="59" y="282"/>
                    <a:pt x="67" y="285"/>
                  </a:cubicBezTo>
                  <a:cubicBezTo>
                    <a:pt x="88" y="283"/>
                    <a:pt x="97" y="283"/>
                    <a:pt x="115" y="280"/>
                  </a:cubicBezTo>
                  <a:cubicBezTo>
                    <a:pt x="123" y="278"/>
                    <a:pt x="141" y="274"/>
                    <a:pt x="141" y="274"/>
                  </a:cubicBezTo>
                  <a:cubicBezTo>
                    <a:pt x="154" y="262"/>
                    <a:pt x="157" y="244"/>
                    <a:pt x="165" y="229"/>
                  </a:cubicBezTo>
                  <a:cubicBezTo>
                    <a:pt x="169" y="163"/>
                    <a:pt x="158" y="154"/>
                    <a:pt x="187" y="117"/>
                  </a:cubicBezTo>
                  <a:cubicBezTo>
                    <a:pt x="212" y="34"/>
                    <a:pt x="209" y="11"/>
                    <a:pt x="144" y="5"/>
                  </a:cubicBezTo>
                  <a:cubicBezTo>
                    <a:pt x="123" y="0"/>
                    <a:pt x="32" y="8"/>
                    <a:pt x="59" y="0"/>
                  </a:cubicBezTo>
                  <a:close/>
                </a:path>
              </a:pathLst>
            </a:custGeom>
            <a:solidFill>
              <a:srgbClr val="FF0309">
                <a:alpha val="50195"/>
              </a:srgbClr>
            </a:solidFill>
            <a:ln w="9525">
              <a:noFill/>
              <a:round/>
              <a:headEnd/>
              <a:tailEnd/>
            </a:ln>
          </p:spPr>
          <p:txBody>
            <a:bodyPr wrap="none" anchor="ctr">
              <a:prstTxWarp prst="textNoShape">
                <a:avLst/>
              </a:prstTxWarp>
            </a:bodyPr>
            <a:lstStyle/>
            <a:p>
              <a:endParaRPr lang="en-US">
                <a:solidFill>
                  <a:srgbClr val="FFFF00"/>
                </a:solidFill>
              </a:endParaRPr>
            </a:p>
          </p:txBody>
        </p:sp>
        <p:sp>
          <p:nvSpPr>
            <p:cNvPr id="30759" name="Text Box 22"/>
            <p:cNvSpPr txBox="1">
              <a:spLocks noChangeArrowheads="1"/>
            </p:cNvSpPr>
            <p:nvPr/>
          </p:nvSpPr>
          <p:spPr bwMode="auto">
            <a:xfrm>
              <a:off x="2544" y="240"/>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rgbClr val="FFFF00"/>
                  </a:solidFill>
                  <a:latin typeface="Times" charset="0"/>
                </a:rPr>
                <a:t>8.1 (1941)</a:t>
              </a:r>
            </a:p>
          </p:txBody>
        </p:sp>
        <p:sp>
          <p:nvSpPr>
            <p:cNvPr id="30760" name="Line 23"/>
            <p:cNvSpPr>
              <a:spLocks noChangeShapeType="1"/>
            </p:cNvSpPr>
            <p:nvPr/>
          </p:nvSpPr>
          <p:spPr bwMode="auto">
            <a:xfrm>
              <a:off x="2880" y="480"/>
              <a:ext cx="144" cy="336"/>
            </a:xfrm>
            <a:prstGeom prst="line">
              <a:avLst/>
            </a:prstGeom>
            <a:noFill/>
            <a:ln w="15875">
              <a:solidFill>
                <a:schemeClr val="bg1"/>
              </a:solidFill>
              <a:round/>
              <a:headEnd/>
              <a:tailEnd/>
            </a:ln>
          </p:spPr>
          <p:txBody>
            <a:bodyPr wrap="none" anchor="ctr">
              <a:prstTxWarp prst="textNoShape">
                <a:avLst/>
              </a:prstTxWarp>
            </a:bodyPr>
            <a:lstStyle/>
            <a:p>
              <a:endParaRPr lang="en-US">
                <a:solidFill>
                  <a:srgbClr val="FFFF00"/>
                </a:solidFill>
              </a:endParaRPr>
            </a:p>
          </p:txBody>
        </p:sp>
      </p:grpSp>
      <p:grpSp>
        <p:nvGrpSpPr>
          <p:cNvPr id="8" name="Group 24"/>
          <p:cNvGrpSpPr>
            <a:grpSpLocks/>
          </p:cNvGrpSpPr>
          <p:nvPr/>
        </p:nvGrpSpPr>
        <p:grpSpPr bwMode="auto">
          <a:xfrm>
            <a:off x="6400800" y="4343400"/>
            <a:ext cx="1425575" cy="336550"/>
            <a:chOff x="4032" y="2736"/>
            <a:chExt cx="898" cy="212"/>
          </a:xfrm>
        </p:grpSpPr>
        <p:sp>
          <p:nvSpPr>
            <p:cNvPr id="30755" name="Oval 25"/>
            <p:cNvSpPr>
              <a:spLocks noChangeArrowheads="1"/>
            </p:cNvSpPr>
            <p:nvPr/>
          </p:nvSpPr>
          <p:spPr bwMode="auto">
            <a:xfrm>
              <a:off x="4032" y="2736"/>
              <a:ext cx="48" cy="48"/>
            </a:xfrm>
            <a:prstGeom prst="ellipse">
              <a:avLst/>
            </a:prstGeom>
            <a:solidFill>
              <a:srgbClr val="FF0309"/>
            </a:solidFill>
            <a:ln w="9525">
              <a:noFill/>
              <a:round/>
              <a:headEnd/>
              <a:tailEnd/>
            </a:ln>
          </p:spPr>
          <p:txBody>
            <a:bodyPr wrap="none" anchor="ctr">
              <a:prstTxWarp prst="textNoShape">
                <a:avLst/>
              </a:prstTxWarp>
            </a:bodyPr>
            <a:lstStyle/>
            <a:p>
              <a:endParaRPr lang="en-US">
                <a:solidFill>
                  <a:srgbClr val="FFFF00"/>
                </a:solidFill>
              </a:endParaRPr>
            </a:p>
          </p:txBody>
        </p:sp>
        <p:sp>
          <p:nvSpPr>
            <p:cNvPr id="30756" name="Text Box 26"/>
            <p:cNvSpPr txBox="1">
              <a:spLocks noChangeArrowheads="1"/>
            </p:cNvSpPr>
            <p:nvPr/>
          </p:nvSpPr>
          <p:spPr bwMode="auto">
            <a:xfrm>
              <a:off x="4224" y="2736"/>
              <a:ext cx="70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rgbClr val="FFFF00"/>
                  </a:solidFill>
                  <a:latin typeface="Times" charset="0"/>
                </a:rPr>
                <a:t>7.1 (1946)</a:t>
              </a:r>
            </a:p>
          </p:txBody>
        </p:sp>
        <p:sp>
          <p:nvSpPr>
            <p:cNvPr id="30757" name="Line 27"/>
            <p:cNvSpPr>
              <a:spLocks noChangeShapeType="1"/>
            </p:cNvSpPr>
            <p:nvPr/>
          </p:nvSpPr>
          <p:spPr bwMode="auto">
            <a:xfrm>
              <a:off x="4080" y="2784"/>
              <a:ext cx="144" cy="48"/>
            </a:xfrm>
            <a:prstGeom prst="line">
              <a:avLst/>
            </a:prstGeom>
            <a:noFill/>
            <a:ln w="15875">
              <a:solidFill>
                <a:schemeClr val="bg1"/>
              </a:solidFill>
              <a:round/>
              <a:headEnd/>
              <a:tailEnd/>
            </a:ln>
          </p:spPr>
          <p:txBody>
            <a:bodyPr wrap="none" anchor="ctr">
              <a:prstTxWarp prst="textNoShape">
                <a:avLst/>
              </a:prstTxWarp>
            </a:bodyPr>
            <a:lstStyle/>
            <a:p>
              <a:endParaRPr lang="en-US">
                <a:solidFill>
                  <a:srgbClr val="FFFF00"/>
                </a:solidFill>
              </a:endParaRPr>
            </a:p>
          </p:txBody>
        </p:sp>
      </p:grpSp>
      <p:grpSp>
        <p:nvGrpSpPr>
          <p:cNvPr id="9" name="Group 28"/>
          <p:cNvGrpSpPr>
            <a:grpSpLocks/>
          </p:cNvGrpSpPr>
          <p:nvPr/>
        </p:nvGrpSpPr>
        <p:grpSpPr bwMode="auto">
          <a:xfrm>
            <a:off x="6248400" y="3962400"/>
            <a:ext cx="1577975" cy="336550"/>
            <a:chOff x="3936" y="2496"/>
            <a:chExt cx="994" cy="212"/>
          </a:xfrm>
        </p:grpSpPr>
        <p:sp>
          <p:nvSpPr>
            <p:cNvPr id="30752" name="Oval 29"/>
            <p:cNvSpPr>
              <a:spLocks noChangeArrowheads="1"/>
            </p:cNvSpPr>
            <p:nvPr/>
          </p:nvSpPr>
          <p:spPr bwMode="auto">
            <a:xfrm>
              <a:off x="3936" y="2640"/>
              <a:ext cx="48" cy="48"/>
            </a:xfrm>
            <a:prstGeom prst="ellipse">
              <a:avLst/>
            </a:prstGeom>
            <a:solidFill>
              <a:srgbClr val="FF0309"/>
            </a:solidFill>
            <a:ln w="9525">
              <a:noFill/>
              <a:round/>
              <a:headEnd/>
              <a:tailEnd/>
            </a:ln>
          </p:spPr>
          <p:txBody>
            <a:bodyPr wrap="none" anchor="ctr">
              <a:prstTxWarp prst="textNoShape">
                <a:avLst/>
              </a:prstTxWarp>
            </a:bodyPr>
            <a:lstStyle/>
            <a:p>
              <a:endParaRPr lang="en-US">
                <a:solidFill>
                  <a:srgbClr val="000000"/>
                </a:solidFill>
              </a:endParaRPr>
            </a:p>
          </p:txBody>
        </p:sp>
        <p:sp>
          <p:nvSpPr>
            <p:cNvPr id="30753" name="Text Box 30"/>
            <p:cNvSpPr txBox="1">
              <a:spLocks noChangeArrowheads="1"/>
            </p:cNvSpPr>
            <p:nvPr/>
          </p:nvSpPr>
          <p:spPr bwMode="auto">
            <a:xfrm>
              <a:off x="4224" y="2496"/>
              <a:ext cx="706" cy="212"/>
            </a:xfrm>
            <a:prstGeom prst="rect">
              <a:avLst/>
            </a:prstGeom>
            <a:noFill/>
            <a:ln w="9525">
              <a:noFill/>
              <a:miter lim="800000"/>
              <a:headEnd/>
              <a:tailEnd/>
            </a:ln>
          </p:spPr>
          <p:txBody>
            <a:bodyPr>
              <a:prstTxWarp prst="textNoShape">
                <a:avLst/>
              </a:prstTxWarp>
              <a:spAutoFit/>
            </a:bodyPr>
            <a:lstStyle/>
            <a:p>
              <a:r>
                <a:rPr lang="en-US" sz="1600" b="1" dirty="0">
                  <a:solidFill>
                    <a:srgbClr val="FFFF00"/>
                  </a:solidFill>
                  <a:latin typeface="Times" charset="0"/>
                </a:rPr>
                <a:t>7.1 (1971)</a:t>
              </a:r>
            </a:p>
          </p:txBody>
        </p:sp>
        <p:sp>
          <p:nvSpPr>
            <p:cNvPr id="30754" name="Line 31"/>
            <p:cNvSpPr>
              <a:spLocks noChangeShapeType="1"/>
            </p:cNvSpPr>
            <p:nvPr/>
          </p:nvSpPr>
          <p:spPr bwMode="auto">
            <a:xfrm flipV="1">
              <a:off x="3984" y="2592"/>
              <a:ext cx="240" cy="48"/>
            </a:xfrm>
            <a:prstGeom prst="line">
              <a:avLst/>
            </a:prstGeom>
            <a:noFill/>
            <a:ln w="15875">
              <a:solidFill>
                <a:schemeClr val="bg1"/>
              </a:solidFill>
              <a:round/>
              <a:headEnd/>
              <a:tailEnd/>
            </a:ln>
          </p:spPr>
          <p:txBody>
            <a:bodyPr wrap="none" anchor="ctr">
              <a:prstTxWarp prst="textNoShape">
                <a:avLst/>
              </a:prstTxWarp>
            </a:bodyPr>
            <a:lstStyle/>
            <a:p>
              <a:endParaRPr lang="en-US">
                <a:solidFill>
                  <a:srgbClr val="000000"/>
                </a:solidFill>
              </a:endParaRPr>
            </a:p>
          </p:txBody>
        </p:sp>
      </p:grpSp>
      <p:grpSp>
        <p:nvGrpSpPr>
          <p:cNvPr id="10" name="Group 32"/>
          <p:cNvGrpSpPr>
            <a:grpSpLocks/>
          </p:cNvGrpSpPr>
          <p:nvPr/>
        </p:nvGrpSpPr>
        <p:grpSpPr bwMode="auto">
          <a:xfrm>
            <a:off x="4953000" y="4267200"/>
            <a:ext cx="1295400" cy="336550"/>
            <a:chOff x="3120" y="2688"/>
            <a:chExt cx="816" cy="212"/>
          </a:xfrm>
        </p:grpSpPr>
        <p:sp>
          <p:nvSpPr>
            <p:cNvPr id="30749" name="Oval 33"/>
            <p:cNvSpPr>
              <a:spLocks noChangeArrowheads="1"/>
            </p:cNvSpPr>
            <p:nvPr/>
          </p:nvSpPr>
          <p:spPr bwMode="auto">
            <a:xfrm>
              <a:off x="3888" y="2688"/>
              <a:ext cx="48" cy="48"/>
            </a:xfrm>
            <a:prstGeom prst="ellipse">
              <a:avLst/>
            </a:prstGeom>
            <a:solidFill>
              <a:srgbClr val="FF0309"/>
            </a:solidFill>
            <a:ln w="9525">
              <a:noFill/>
              <a:round/>
              <a:headEnd/>
              <a:tailEnd/>
            </a:ln>
          </p:spPr>
          <p:txBody>
            <a:bodyPr wrap="none" anchor="ctr">
              <a:prstTxWarp prst="textNoShape">
                <a:avLst/>
              </a:prstTxWarp>
            </a:bodyPr>
            <a:lstStyle/>
            <a:p>
              <a:endParaRPr lang="en-US">
                <a:solidFill>
                  <a:srgbClr val="FFFF00"/>
                </a:solidFill>
              </a:endParaRPr>
            </a:p>
          </p:txBody>
        </p:sp>
        <p:sp>
          <p:nvSpPr>
            <p:cNvPr id="30750" name="Text Box 34"/>
            <p:cNvSpPr txBox="1">
              <a:spLocks noChangeArrowheads="1"/>
            </p:cNvSpPr>
            <p:nvPr/>
          </p:nvSpPr>
          <p:spPr bwMode="auto">
            <a:xfrm>
              <a:off x="3120" y="2688"/>
              <a:ext cx="706" cy="212"/>
            </a:xfrm>
            <a:prstGeom prst="rect">
              <a:avLst/>
            </a:prstGeom>
            <a:noFill/>
            <a:ln w="9525">
              <a:noFill/>
              <a:miter lim="800000"/>
              <a:headEnd/>
              <a:tailEnd/>
            </a:ln>
          </p:spPr>
          <p:txBody>
            <a:bodyPr>
              <a:prstTxWarp prst="textNoShape">
                <a:avLst/>
              </a:prstTxWarp>
              <a:spAutoFit/>
            </a:bodyPr>
            <a:lstStyle/>
            <a:p>
              <a:r>
                <a:rPr lang="en-US" sz="1600" b="1">
                  <a:solidFill>
                    <a:srgbClr val="FFFF00"/>
                  </a:solidFill>
                  <a:latin typeface="Times" charset="0"/>
                </a:rPr>
                <a:t>7.1 (1984)</a:t>
              </a:r>
            </a:p>
          </p:txBody>
        </p:sp>
        <p:sp>
          <p:nvSpPr>
            <p:cNvPr id="30751" name="Line 35"/>
            <p:cNvSpPr>
              <a:spLocks noChangeShapeType="1"/>
            </p:cNvSpPr>
            <p:nvPr/>
          </p:nvSpPr>
          <p:spPr bwMode="auto">
            <a:xfrm flipV="1">
              <a:off x="3744" y="2736"/>
              <a:ext cx="144" cy="48"/>
            </a:xfrm>
            <a:prstGeom prst="line">
              <a:avLst/>
            </a:prstGeom>
            <a:noFill/>
            <a:ln w="15875">
              <a:solidFill>
                <a:schemeClr val="bg1"/>
              </a:solidFill>
              <a:round/>
              <a:headEnd/>
              <a:tailEnd/>
            </a:ln>
          </p:spPr>
          <p:txBody>
            <a:bodyPr wrap="none" anchor="ctr">
              <a:prstTxWarp prst="textNoShape">
                <a:avLst/>
              </a:prstTxWarp>
            </a:bodyPr>
            <a:lstStyle/>
            <a:p>
              <a:endParaRPr lang="en-US">
                <a:solidFill>
                  <a:srgbClr val="FFFF00"/>
                </a:solidFill>
              </a:endParaRPr>
            </a:p>
          </p:txBody>
        </p:sp>
      </p:grpSp>
      <p:grpSp>
        <p:nvGrpSpPr>
          <p:cNvPr id="12" name="Group 40"/>
          <p:cNvGrpSpPr>
            <a:grpSpLocks/>
          </p:cNvGrpSpPr>
          <p:nvPr/>
        </p:nvGrpSpPr>
        <p:grpSpPr bwMode="auto">
          <a:xfrm>
            <a:off x="6324600" y="2819400"/>
            <a:ext cx="2819400" cy="914400"/>
            <a:chOff x="3984" y="1776"/>
            <a:chExt cx="1776" cy="576"/>
          </a:xfrm>
        </p:grpSpPr>
        <p:sp>
          <p:nvSpPr>
            <p:cNvPr id="30743" name="AutoShape 41"/>
            <p:cNvSpPr>
              <a:spLocks noChangeArrowheads="1"/>
            </p:cNvSpPr>
            <p:nvPr/>
          </p:nvSpPr>
          <p:spPr bwMode="auto">
            <a:xfrm>
              <a:off x="3984" y="2160"/>
              <a:ext cx="240" cy="192"/>
            </a:xfrm>
            <a:prstGeom prst="triangle">
              <a:avLst>
                <a:gd name="adj" fmla="val 50000"/>
              </a:avLst>
            </a:prstGeom>
            <a:solidFill>
              <a:srgbClr val="DF020D"/>
            </a:solid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30744" name="Text Box 42"/>
            <p:cNvSpPr txBox="1">
              <a:spLocks noChangeArrowheads="1"/>
            </p:cNvSpPr>
            <p:nvPr/>
          </p:nvSpPr>
          <p:spPr bwMode="auto">
            <a:xfrm>
              <a:off x="4004" y="1776"/>
              <a:ext cx="1756" cy="231"/>
            </a:xfrm>
            <a:prstGeom prst="rect">
              <a:avLst/>
            </a:prstGeom>
            <a:noFill/>
            <a:ln w="9525">
              <a:noFill/>
              <a:miter lim="800000"/>
              <a:headEnd/>
              <a:tailEnd/>
            </a:ln>
          </p:spPr>
          <p:txBody>
            <a:bodyPr wrap="none">
              <a:prstTxWarp prst="textNoShape">
                <a:avLst/>
              </a:prstTxWarp>
              <a:spAutoFit/>
            </a:bodyPr>
            <a:lstStyle/>
            <a:p>
              <a:r>
                <a:rPr lang="en-US" sz="1800" b="1" dirty="0">
                  <a:solidFill>
                    <a:srgbClr val="000000"/>
                  </a:solidFill>
                  <a:latin typeface="Times" charset="0"/>
                </a:rPr>
                <a:t>Toba Eruption 75,000 B.P.</a:t>
              </a:r>
            </a:p>
          </p:txBody>
        </p:sp>
        <p:sp>
          <p:nvSpPr>
            <p:cNvPr id="30745" name="Line 43"/>
            <p:cNvSpPr>
              <a:spLocks noChangeShapeType="1"/>
            </p:cNvSpPr>
            <p:nvPr/>
          </p:nvSpPr>
          <p:spPr bwMode="auto">
            <a:xfrm flipH="1">
              <a:off x="4128" y="1968"/>
              <a:ext cx="288" cy="288"/>
            </a:xfrm>
            <a:prstGeom prst="lin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grpSp>
      <p:grpSp>
        <p:nvGrpSpPr>
          <p:cNvPr id="14" name="Group 62"/>
          <p:cNvGrpSpPr>
            <a:grpSpLocks/>
          </p:cNvGrpSpPr>
          <p:nvPr/>
        </p:nvGrpSpPr>
        <p:grpSpPr bwMode="auto">
          <a:xfrm>
            <a:off x="7010400" y="4724400"/>
            <a:ext cx="1039813" cy="762000"/>
            <a:chOff x="4416" y="2976"/>
            <a:chExt cx="655" cy="480"/>
          </a:xfrm>
        </p:grpSpPr>
        <p:sp>
          <p:nvSpPr>
            <p:cNvPr id="30736" name="AutoShape 63"/>
            <p:cNvSpPr>
              <a:spLocks noChangeArrowheads="1"/>
            </p:cNvSpPr>
            <p:nvPr/>
          </p:nvSpPr>
          <p:spPr bwMode="auto">
            <a:xfrm>
              <a:off x="4656" y="3312"/>
              <a:ext cx="144" cy="96"/>
            </a:xfrm>
            <a:prstGeom prst="triangle">
              <a:avLst>
                <a:gd name="adj" fmla="val 50000"/>
              </a:avLst>
            </a:prstGeom>
            <a:solidFill>
              <a:srgbClr val="FF0214"/>
            </a:solidFill>
            <a:ln w="9525">
              <a:solidFill>
                <a:schemeClr val="tx1"/>
              </a:solidFill>
              <a:miter lim="800000"/>
              <a:headEnd/>
              <a:tailEnd/>
            </a:ln>
          </p:spPr>
          <p:txBody>
            <a:bodyPr wrap="none" anchor="ctr">
              <a:prstTxWarp prst="textNoShape">
                <a:avLst/>
              </a:prstTxWarp>
            </a:bodyPr>
            <a:lstStyle/>
            <a:p>
              <a:endParaRPr lang="en-US">
                <a:solidFill>
                  <a:srgbClr val="FFFF00"/>
                </a:solidFill>
              </a:endParaRPr>
            </a:p>
          </p:txBody>
        </p:sp>
        <p:sp>
          <p:nvSpPr>
            <p:cNvPr id="30737" name="AutoShape 64"/>
            <p:cNvSpPr>
              <a:spLocks noChangeArrowheads="1"/>
            </p:cNvSpPr>
            <p:nvPr/>
          </p:nvSpPr>
          <p:spPr bwMode="auto">
            <a:xfrm>
              <a:off x="4752" y="3312"/>
              <a:ext cx="144" cy="144"/>
            </a:xfrm>
            <a:prstGeom prst="irregularSeal1">
              <a:avLst/>
            </a:prstGeom>
            <a:solidFill>
              <a:srgbClr val="FFFE0A"/>
            </a:solidFill>
            <a:ln w="9525">
              <a:solidFill>
                <a:srgbClr val="000000"/>
              </a:solidFill>
              <a:miter lim="800000"/>
              <a:headEnd/>
              <a:tailEnd/>
            </a:ln>
          </p:spPr>
          <p:txBody>
            <a:bodyPr wrap="none" anchor="ctr">
              <a:prstTxWarp prst="textNoShape">
                <a:avLst/>
              </a:prstTxWarp>
            </a:bodyPr>
            <a:lstStyle/>
            <a:p>
              <a:endParaRPr lang="en-US">
                <a:solidFill>
                  <a:srgbClr val="FFFF00"/>
                </a:solidFill>
              </a:endParaRPr>
            </a:p>
          </p:txBody>
        </p:sp>
        <p:sp>
          <p:nvSpPr>
            <p:cNvPr id="30738" name="Text Box 65"/>
            <p:cNvSpPr txBox="1">
              <a:spLocks noChangeArrowheads="1"/>
            </p:cNvSpPr>
            <p:nvPr/>
          </p:nvSpPr>
          <p:spPr bwMode="auto">
            <a:xfrm>
              <a:off x="4416" y="2976"/>
              <a:ext cx="655" cy="213"/>
            </a:xfrm>
            <a:prstGeom prst="rect">
              <a:avLst/>
            </a:prstGeom>
            <a:noFill/>
            <a:ln w="9525">
              <a:noFill/>
              <a:miter lim="800000"/>
              <a:headEnd/>
              <a:tailEnd/>
            </a:ln>
          </p:spPr>
          <p:txBody>
            <a:bodyPr wrap="none">
              <a:prstTxWarp prst="textNoShape">
                <a:avLst/>
              </a:prstTxWarp>
              <a:spAutoFit/>
            </a:bodyPr>
            <a:lstStyle/>
            <a:p>
              <a:r>
                <a:rPr lang="en-US" sz="1600" b="1" dirty="0">
                  <a:solidFill>
                    <a:srgbClr val="FFFF00"/>
                  </a:solidFill>
                  <a:latin typeface="Times" charset="0"/>
                </a:rPr>
                <a:t>7.2 (1994)</a:t>
              </a:r>
            </a:p>
          </p:txBody>
        </p:sp>
        <p:sp>
          <p:nvSpPr>
            <p:cNvPr id="30739" name="Line 66"/>
            <p:cNvSpPr>
              <a:spLocks noChangeShapeType="1"/>
            </p:cNvSpPr>
            <p:nvPr/>
          </p:nvSpPr>
          <p:spPr bwMode="auto">
            <a:xfrm>
              <a:off x="4704" y="3120"/>
              <a:ext cx="48" cy="240"/>
            </a:xfrm>
            <a:prstGeom prst="line">
              <a:avLst/>
            </a:prstGeom>
            <a:noFill/>
            <a:ln w="15875">
              <a:solidFill>
                <a:srgbClr val="FFFE0A"/>
              </a:solidFill>
              <a:round/>
              <a:headEnd/>
              <a:tailEnd/>
            </a:ln>
          </p:spPr>
          <p:txBody>
            <a:bodyPr wrap="none" anchor="ctr">
              <a:prstTxWarp prst="textNoShape">
                <a:avLst/>
              </a:prstTxWarp>
            </a:bodyPr>
            <a:lstStyle/>
            <a:p>
              <a:endParaRPr lang="en-US">
                <a:solidFill>
                  <a:srgbClr val="FFFF00"/>
                </a:solidFill>
              </a:endParaRPr>
            </a:p>
          </p:txBody>
        </p:sp>
      </p:grpSp>
      <p:sp>
        <p:nvSpPr>
          <p:cNvPr id="57" name="Line 34"/>
          <p:cNvSpPr>
            <a:spLocks noChangeShapeType="1"/>
          </p:cNvSpPr>
          <p:nvPr/>
        </p:nvSpPr>
        <p:spPr bwMode="auto">
          <a:xfrm flipV="1">
            <a:off x="461665" y="2482434"/>
            <a:ext cx="0" cy="1524000"/>
          </a:xfrm>
          <a:prstGeom prst="line">
            <a:avLst/>
          </a:prstGeom>
          <a:noFill/>
          <a:ln w="19050">
            <a:solidFill>
              <a:schemeClr val="bg1"/>
            </a:solidFill>
            <a:round/>
            <a:headEnd/>
            <a:tailEnd type="triangle" w="med" len="med"/>
          </a:ln>
          <a:effectLst/>
        </p:spPr>
        <p:txBody>
          <a:bodyPr wrap="none" anchor="ctr">
            <a:prstTxWarp prst="textNoShape">
              <a:avLst/>
            </a:prstTxWarp>
          </a:bodyPr>
          <a:lstStyle/>
          <a:p>
            <a:endParaRPr lang="en-US">
              <a:latin typeface="Arial"/>
              <a:cs typeface="Arial"/>
            </a:endParaRPr>
          </a:p>
        </p:txBody>
      </p:sp>
      <p:sp>
        <p:nvSpPr>
          <p:cNvPr id="58" name="Line 35"/>
          <p:cNvSpPr>
            <a:spLocks noChangeShapeType="1"/>
          </p:cNvSpPr>
          <p:nvPr/>
        </p:nvSpPr>
        <p:spPr bwMode="auto">
          <a:xfrm>
            <a:off x="461665" y="4006434"/>
            <a:ext cx="2590800" cy="0"/>
          </a:xfrm>
          <a:prstGeom prst="line">
            <a:avLst/>
          </a:prstGeom>
          <a:noFill/>
          <a:ln w="19050">
            <a:solidFill>
              <a:schemeClr val="bg1"/>
            </a:solidFill>
            <a:round/>
            <a:headEnd/>
            <a:tailEnd type="triangle" w="med" len="med"/>
          </a:ln>
          <a:effectLst/>
        </p:spPr>
        <p:txBody>
          <a:bodyPr wrap="none" anchor="ctr">
            <a:prstTxWarp prst="textNoShape">
              <a:avLst/>
            </a:prstTxWarp>
          </a:bodyPr>
          <a:lstStyle/>
          <a:p>
            <a:endParaRPr lang="en-US">
              <a:latin typeface="Arial"/>
              <a:cs typeface="Arial"/>
            </a:endParaRPr>
          </a:p>
        </p:txBody>
      </p:sp>
      <p:sp>
        <p:nvSpPr>
          <p:cNvPr id="59" name="Line 36"/>
          <p:cNvSpPr>
            <a:spLocks noChangeShapeType="1"/>
          </p:cNvSpPr>
          <p:nvPr/>
        </p:nvSpPr>
        <p:spPr bwMode="auto">
          <a:xfrm flipV="1">
            <a:off x="461665" y="2939634"/>
            <a:ext cx="990600" cy="685800"/>
          </a:xfrm>
          <a:prstGeom prst="line">
            <a:avLst/>
          </a:prstGeom>
          <a:noFill/>
          <a:ln w="9525">
            <a:solidFill>
              <a:schemeClr val="bg1"/>
            </a:solidFill>
            <a:prstDash val="dash"/>
            <a:round/>
            <a:headEnd/>
            <a:tailEnd/>
          </a:ln>
          <a:effectLst/>
        </p:spPr>
        <p:txBody>
          <a:bodyPr wrap="none" anchor="ctr">
            <a:prstTxWarp prst="textNoShape">
              <a:avLst/>
            </a:prstTxWarp>
          </a:bodyPr>
          <a:lstStyle/>
          <a:p>
            <a:endParaRPr lang="en-US">
              <a:latin typeface="Arial"/>
              <a:cs typeface="Arial"/>
            </a:endParaRPr>
          </a:p>
        </p:txBody>
      </p:sp>
      <p:sp>
        <p:nvSpPr>
          <p:cNvPr id="60" name="Line 37"/>
          <p:cNvSpPr>
            <a:spLocks noChangeShapeType="1"/>
          </p:cNvSpPr>
          <p:nvPr/>
        </p:nvSpPr>
        <p:spPr bwMode="auto">
          <a:xfrm>
            <a:off x="842665" y="3396834"/>
            <a:ext cx="0" cy="381000"/>
          </a:xfrm>
          <a:prstGeom prst="line">
            <a:avLst/>
          </a:prstGeom>
          <a:noFill/>
          <a:ln w="222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1" name="Line 38"/>
          <p:cNvSpPr>
            <a:spLocks noChangeShapeType="1"/>
          </p:cNvSpPr>
          <p:nvPr/>
        </p:nvSpPr>
        <p:spPr bwMode="auto">
          <a:xfrm flipV="1">
            <a:off x="842665" y="3396834"/>
            <a:ext cx="685800" cy="381000"/>
          </a:xfrm>
          <a:prstGeom prst="line">
            <a:avLst/>
          </a:prstGeom>
          <a:noFill/>
          <a:ln w="19050">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2" name="Line 39"/>
          <p:cNvSpPr>
            <a:spLocks noChangeShapeType="1"/>
          </p:cNvSpPr>
          <p:nvPr/>
        </p:nvSpPr>
        <p:spPr bwMode="auto">
          <a:xfrm>
            <a:off x="1528465" y="3396834"/>
            <a:ext cx="0" cy="381000"/>
          </a:xfrm>
          <a:prstGeom prst="line">
            <a:avLst/>
          </a:prstGeom>
          <a:noFill/>
          <a:ln w="222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3" name="Line 40"/>
          <p:cNvSpPr>
            <a:spLocks noChangeShapeType="1"/>
          </p:cNvSpPr>
          <p:nvPr/>
        </p:nvSpPr>
        <p:spPr bwMode="auto">
          <a:xfrm flipV="1">
            <a:off x="1528465" y="3396834"/>
            <a:ext cx="685800" cy="381000"/>
          </a:xfrm>
          <a:prstGeom prst="line">
            <a:avLst/>
          </a:prstGeom>
          <a:noFill/>
          <a:ln w="19050">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4" name="Line 41"/>
          <p:cNvSpPr>
            <a:spLocks noChangeShapeType="1"/>
          </p:cNvSpPr>
          <p:nvPr/>
        </p:nvSpPr>
        <p:spPr bwMode="auto">
          <a:xfrm>
            <a:off x="2214265" y="3396834"/>
            <a:ext cx="0" cy="381000"/>
          </a:xfrm>
          <a:prstGeom prst="line">
            <a:avLst/>
          </a:prstGeom>
          <a:noFill/>
          <a:ln w="222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5" name="Line 42"/>
          <p:cNvSpPr>
            <a:spLocks noChangeShapeType="1"/>
          </p:cNvSpPr>
          <p:nvPr/>
        </p:nvSpPr>
        <p:spPr bwMode="auto">
          <a:xfrm flipV="1">
            <a:off x="2214265" y="3396834"/>
            <a:ext cx="685800" cy="381000"/>
          </a:xfrm>
          <a:prstGeom prst="line">
            <a:avLst/>
          </a:prstGeom>
          <a:noFill/>
          <a:ln w="19050">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6" name="Line 43"/>
          <p:cNvSpPr>
            <a:spLocks noChangeShapeType="1"/>
          </p:cNvSpPr>
          <p:nvPr/>
        </p:nvSpPr>
        <p:spPr bwMode="auto">
          <a:xfrm>
            <a:off x="2900065" y="3396834"/>
            <a:ext cx="0" cy="381000"/>
          </a:xfrm>
          <a:prstGeom prst="line">
            <a:avLst/>
          </a:prstGeom>
          <a:noFill/>
          <a:ln w="222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7" name="Line 44"/>
          <p:cNvSpPr>
            <a:spLocks noChangeShapeType="1"/>
          </p:cNvSpPr>
          <p:nvPr/>
        </p:nvSpPr>
        <p:spPr bwMode="auto">
          <a:xfrm>
            <a:off x="461665" y="3777834"/>
            <a:ext cx="2514600" cy="0"/>
          </a:xfrm>
          <a:prstGeom prst="line">
            <a:avLst/>
          </a:prstGeom>
          <a:noFill/>
          <a:ln w="95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8" name="Line 45"/>
          <p:cNvSpPr>
            <a:spLocks noChangeShapeType="1"/>
          </p:cNvSpPr>
          <p:nvPr/>
        </p:nvSpPr>
        <p:spPr bwMode="auto">
          <a:xfrm>
            <a:off x="842665" y="3396834"/>
            <a:ext cx="2133600" cy="0"/>
          </a:xfrm>
          <a:prstGeom prst="line">
            <a:avLst/>
          </a:prstGeom>
          <a:noFill/>
          <a:ln w="95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69" name="Text Box 48"/>
          <p:cNvSpPr txBox="1">
            <a:spLocks noChangeArrowheads="1"/>
          </p:cNvSpPr>
          <p:nvPr/>
        </p:nvSpPr>
        <p:spPr bwMode="auto">
          <a:xfrm>
            <a:off x="1376065" y="4006434"/>
            <a:ext cx="633006" cy="338554"/>
          </a:xfrm>
          <a:prstGeom prst="rect">
            <a:avLst/>
          </a:prstGeom>
          <a:noFill/>
          <a:ln w="9525">
            <a:noFill/>
            <a:miter lim="800000"/>
            <a:headEnd/>
            <a:tailEnd/>
          </a:ln>
          <a:effectLst/>
        </p:spPr>
        <p:txBody>
          <a:bodyPr wrap="none">
            <a:prstTxWarp prst="textNoShape">
              <a:avLst/>
            </a:prstTxWarp>
            <a:spAutoFit/>
          </a:bodyPr>
          <a:lstStyle/>
          <a:p>
            <a:r>
              <a:rPr lang="en-US" sz="1600" dirty="0">
                <a:solidFill>
                  <a:schemeClr val="bg2"/>
                </a:solidFill>
                <a:latin typeface="Arial"/>
                <a:cs typeface="Arial"/>
              </a:rPr>
              <a:t>Time</a:t>
            </a:r>
          </a:p>
        </p:txBody>
      </p:sp>
      <p:sp>
        <p:nvSpPr>
          <p:cNvPr id="70" name="Rectangle 55"/>
          <p:cNvSpPr>
            <a:spLocks noChangeArrowheads="1"/>
          </p:cNvSpPr>
          <p:nvPr/>
        </p:nvSpPr>
        <p:spPr bwMode="auto">
          <a:xfrm>
            <a:off x="1376065" y="2711034"/>
            <a:ext cx="2064218" cy="646331"/>
          </a:xfrm>
          <a:prstGeom prst="rect">
            <a:avLst/>
          </a:prstGeom>
          <a:noFill/>
          <a:ln w="9525">
            <a:noFill/>
            <a:miter lim="800000"/>
            <a:headEnd/>
            <a:tailEnd/>
          </a:ln>
          <a:effectLst/>
        </p:spPr>
        <p:txBody>
          <a:bodyPr wrap="none">
            <a:prstTxWarp prst="textNoShape">
              <a:avLst/>
            </a:prstTxWarp>
            <a:spAutoFit/>
          </a:bodyPr>
          <a:lstStyle/>
          <a:p>
            <a:r>
              <a:rPr lang="en-US" i="1" dirty="0" smtClean="0">
                <a:solidFill>
                  <a:schemeClr val="bg2"/>
                </a:solidFill>
                <a:latin typeface="Arial"/>
                <a:cs typeface="Arial"/>
              </a:rPr>
              <a:t>V</a:t>
            </a:r>
            <a:r>
              <a:rPr lang="en-US" i="1" baseline="-25000" dirty="0" smtClean="0">
                <a:solidFill>
                  <a:schemeClr val="bg2"/>
                </a:solidFill>
                <a:latin typeface="Arial"/>
                <a:cs typeface="Arial"/>
              </a:rPr>
              <a:t>0 </a:t>
            </a:r>
            <a:r>
              <a:rPr lang="en-US" i="1" dirty="0" smtClean="0">
                <a:solidFill>
                  <a:schemeClr val="bg2"/>
                </a:solidFill>
                <a:latin typeface="Arial"/>
                <a:cs typeface="Arial"/>
              </a:rPr>
              <a:t>= plate velocity</a:t>
            </a:r>
          </a:p>
          <a:p>
            <a:r>
              <a:rPr lang="en-US" dirty="0" smtClean="0">
                <a:solidFill>
                  <a:schemeClr val="bg2"/>
                </a:solidFill>
                <a:latin typeface="Arial"/>
                <a:cs typeface="Arial"/>
              </a:rPr>
              <a:t>	</a:t>
            </a:r>
            <a:r>
              <a:rPr lang="en-US" i="1" dirty="0" smtClean="0">
                <a:solidFill>
                  <a:schemeClr val="bg2"/>
                </a:solidFill>
                <a:latin typeface="Arial"/>
                <a:cs typeface="Arial"/>
              </a:rPr>
              <a:t>5-7 cm/a</a:t>
            </a:r>
          </a:p>
          <a:p>
            <a:endParaRPr lang="en-US" i="1" baseline="-25000" dirty="0">
              <a:solidFill>
                <a:schemeClr val="bg2"/>
              </a:solidFill>
              <a:latin typeface="Arial"/>
              <a:cs typeface="Arial"/>
            </a:endParaRPr>
          </a:p>
        </p:txBody>
      </p:sp>
      <p:sp>
        <p:nvSpPr>
          <p:cNvPr id="71" name="Line 65"/>
          <p:cNvSpPr>
            <a:spLocks noChangeShapeType="1"/>
          </p:cNvSpPr>
          <p:nvPr/>
        </p:nvSpPr>
        <p:spPr bwMode="auto">
          <a:xfrm flipV="1">
            <a:off x="3052465" y="3320634"/>
            <a:ext cx="272919" cy="76199"/>
          </a:xfrm>
          <a:prstGeom prst="line">
            <a:avLst/>
          </a:prstGeom>
          <a:noFill/>
          <a:ln w="9525">
            <a:solidFill>
              <a:schemeClr val="bg1"/>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latin typeface="Arial"/>
              <a:cs typeface="Arial"/>
            </a:endParaRPr>
          </a:p>
        </p:txBody>
      </p:sp>
      <p:sp>
        <p:nvSpPr>
          <p:cNvPr id="73" name="Text Box 7"/>
          <p:cNvSpPr txBox="1">
            <a:spLocks noChangeArrowheads="1"/>
          </p:cNvSpPr>
          <p:nvPr/>
        </p:nvSpPr>
        <p:spPr bwMode="auto">
          <a:xfrm>
            <a:off x="61056" y="4723984"/>
            <a:ext cx="3497672" cy="338554"/>
          </a:xfrm>
          <a:prstGeom prst="rect">
            <a:avLst/>
          </a:prstGeom>
          <a:noFill/>
          <a:ln w="9525">
            <a:noFill/>
            <a:miter lim="800000"/>
            <a:headEnd/>
            <a:tailEnd/>
          </a:ln>
          <a:effectLst/>
        </p:spPr>
        <p:txBody>
          <a:bodyPr wrap="none">
            <a:prstTxWarp prst="textNoShape">
              <a:avLst/>
            </a:prstTxWarp>
            <a:spAutoFit/>
          </a:bodyPr>
          <a:lstStyle/>
          <a:p>
            <a:r>
              <a:rPr lang="en-US" sz="1600" dirty="0">
                <a:solidFill>
                  <a:schemeClr val="bg2"/>
                </a:solidFill>
                <a:latin typeface="Arial"/>
                <a:cs typeface="Arial"/>
              </a:rPr>
              <a:t>Sumatra ~</a:t>
            </a:r>
            <a:r>
              <a:rPr lang="en-US" sz="1600" dirty="0" smtClean="0">
                <a:solidFill>
                  <a:schemeClr val="bg2"/>
                </a:solidFill>
                <a:latin typeface="Arial"/>
                <a:cs typeface="Arial"/>
              </a:rPr>
              <a:t>150</a:t>
            </a:r>
            <a:r>
              <a:rPr lang="en-US" sz="1600" dirty="0">
                <a:solidFill>
                  <a:schemeClr val="bg2"/>
                </a:solidFill>
                <a:latin typeface="Arial"/>
                <a:cs typeface="Arial"/>
              </a:rPr>
              <a:t>-200 yrs. (</a:t>
            </a:r>
            <a:r>
              <a:rPr lang="en-US" sz="1600" dirty="0" smtClean="0">
                <a:solidFill>
                  <a:schemeClr val="bg2"/>
                </a:solidFill>
                <a:latin typeface="Arial"/>
                <a:cs typeface="Arial"/>
              </a:rPr>
              <a:t>mag. </a:t>
            </a:r>
            <a:r>
              <a:rPr lang="en-US" sz="1600" dirty="0">
                <a:solidFill>
                  <a:schemeClr val="bg2"/>
                </a:solidFill>
                <a:latin typeface="Arial"/>
                <a:cs typeface="Arial"/>
              </a:rPr>
              <a:t>8 to 9</a:t>
            </a:r>
            <a:r>
              <a:rPr lang="en-US" sz="1600" dirty="0" smtClean="0">
                <a:solidFill>
                  <a:schemeClr val="bg2"/>
                </a:solidFill>
                <a:latin typeface="Arial"/>
                <a:cs typeface="Arial"/>
              </a:rPr>
              <a:t>)</a:t>
            </a:r>
            <a:endParaRPr lang="en-US" sz="1600" dirty="0">
              <a:solidFill>
                <a:schemeClr val="bg2"/>
              </a:solidFill>
              <a:latin typeface="Arial"/>
              <a:cs typeface="Arial"/>
            </a:endParaRPr>
          </a:p>
        </p:txBody>
      </p:sp>
      <p:sp>
        <p:nvSpPr>
          <p:cNvPr id="74" name="Line 9"/>
          <p:cNvSpPr>
            <a:spLocks noChangeShapeType="1"/>
          </p:cNvSpPr>
          <p:nvPr/>
        </p:nvSpPr>
        <p:spPr bwMode="auto">
          <a:xfrm flipH="1" flipV="1">
            <a:off x="2615902" y="3922295"/>
            <a:ext cx="131761" cy="312737"/>
          </a:xfrm>
          <a:prstGeom prst="line">
            <a:avLst/>
          </a:prstGeom>
          <a:noFill/>
          <a:ln w="9525">
            <a:solidFill>
              <a:schemeClr val="bg1"/>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latin typeface="Arial"/>
              <a:cs typeface="Arial"/>
            </a:endParaRPr>
          </a:p>
        </p:txBody>
      </p:sp>
      <p:sp>
        <p:nvSpPr>
          <p:cNvPr id="75" name="Line 10"/>
          <p:cNvSpPr>
            <a:spLocks noChangeShapeType="1"/>
          </p:cNvSpPr>
          <p:nvPr/>
        </p:nvSpPr>
        <p:spPr bwMode="auto">
          <a:xfrm>
            <a:off x="2290465" y="3922297"/>
            <a:ext cx="609600" cy="0"/>
          </a:xfrm>
          <a:prstGeom prst="line">
            <a:avLst/>
          </a:prstGeom>
          <a:noFill/>
          <a:ln w="95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76" name="Line 11"/>
          <p:cNvSpPr>
            <a:spLocks noChangeShapeType="1"/>
          </p:cNvSpPr>
          <p:nvPr/>
        </p:nvSpPr>
        <p:spPr bwMode="auto">
          <a:xfrm flipV="1">
            <a:off x="2900065" y="3846097"/>
            <a:ext cx="0" cy="76200"/>
          </a:xfrm>
          <a:prstGeom prst="line">
            <a:avLst/>
          </a:prstGeom>
          <a:noFill/>
          <a:ln w="95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77" name="Line 12"/>
          <p:cNvSpPr>
            <a:spLocks noChangeShapeType="1"/>
          </p:cNvSpPr>
          <p:nvPr/>
        </p:nvSpPr>
        <p:spPr bwMode="auto">
          <a:xfrm flipV="1">
            <a:off x="2290465" y="3846097"/>
            <a:ext cx="0" cy="76200"/>
          </a:xfrm>
          <a:prstGeom prst="line">
            <a:avLst/>
          </a:prstGeom>
          <a:noFill/>
          <a:ln w="9525">
            <a:solidFill>
              <a:schemeClr val="bg1"/>
            </a:solidFill>
            <a:round/>
            <a:headEnd/>
            <a:tailEnd/>
          </a:ln>
          <a:effectLst/>
        </p:spPr>
        <p:txBody>
          <a:bodyPr wrap="none" anchor="ctr">
            <a:prstTxWarp prst="textNoShape">
              <a:avLst/>
            </a:prstTxWarp>
          </a:bodyPr>
          <a:lstStyle/>
          <a:p>
            <a:endParaRPr lang="en-US">
              <a:latin typeface="Arial"/>
              <a:cs typeface="Arial"/>
            </a:endParaRPr>
          </a:p>
        </p:txBody>
      </p:sp>
      <p:sp>
        <p:nvSpPr>
          <p:cNvPr id="78" name="TextBox 77"/>
          <p:cNvSpPr txBox="1"/>
          <p:nvPr/>
        </p:nvSpPr>
        <p:spPr>
          <a:xfrm>
            <a:off x="3325384" y="2997469"/>
            <a:ext cx="684878" cy="646331"/>
          </a:xfrm>
          <a:prstGeom prst="rect">
            <a:avLst/>
          </a:prstGeom>
          <a:noFill/>
          <a:ln>
            <a:noFill/>
          </a:ln>
        </p:spPr>
        <p:txBody>
          <a:bodyPr wrap="none" rtlCol="0">
            <a:spAutoFit/>
          </a:bodyPr>
          <a:lstStyle/>
          <a:p>
            <a:r>
              <a:rPr lang="en-US" dirty="0" smtClean="0">
                <a:solidFill>
                  <a:schemeClr val="bg2"/>
                </a:solidFill>
                <a:latin typeface="Arial"/>
                <a:cs typeface="Arial"/>
              </a:rPr>
              <a:t>Stick</a:t>
            </a:r>
          </a:p>
          <a:p>
            <a:r>
              <a:rPr lang="en-US" dirty="0" smtClean="0">
                <a:solidFill>
                  <a:schemeClr val="bg2"/>
                </a:solidFill>
                <a:latin typeface="Arial"/>
                <a:cs typeface="Arial"/>
              </a:rPr>
              <a:t>limit</a:t>
            </a:r>
            <a:endParaRPr lang="en-US" dirty="0">
              <a:solidFill>
                <a:schemeClr val="bg2"/>
              </a:solidFill>
              <a:latin typeface="Arial"/>
              <a:cs typeface="Arial"/>
            </a:endParaRPr>
          </a:p>
        </p:txBody>
      </p:sp>
      <p:cxnSp>
        <p:nvCxnSpPr>
          <p:cNvPr id="79" name="Straight Connector 78"/>
          <p:cNvCxnSpPr>
            <a:endCxn id="73" idx="0"/>
          </p:cNvCxnSpPr>
          <p:nvPr/>
        </p:nvCxnSpPr>
        <p:spPr>
          <a:xfrm rot="10800000" flipV="1">
            <a:off x="1809892" y="4495384"/>
            <a:ext cx="937776" cy="228600"/>
          </a:xfrm>
          <a:prstGeom prst="line">
            <a:avLst/>
          </a:prstGeom>
          <a:ln w="63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0" name="Text Box 75"/>
          <p:cNvSpPr txBox="1">
            <a:spLocks noChangeArrowheads="1"/>
          </p:cNvSpPr>
          <p:nvPr/>
        </p:nvSpPr>
        <p:spPr bwMode="auto">
          <a:xfrm>
            <a:off x="2243075" y="4121312"/>
            <a:ext cx="2036762" cy="30777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400" dirty="0">
                <a:solidFill>
                  <a:srgbClr val="FFFF00"/>
                </a:solidFill>
                <a:latin typeface="Arial"/>
                <a:cs typeface="Arial"/>
              </a:rPr>
              <a:t>Recurrence Interval</a:t>
            </a:r>
          </a:p>
        </p:txBody>
      </p:sp>
      <p:sp>
        <p:nvSpPr>
          <p:cNvPr id="81" name="TextBox 80"/>
          <p:cNvSpPr txBox="1"/>
          <p:nvPr/>
        </p:nvSpPr>
        <p:spPr>
          <a:xfrm>
            <a:off x="0" y="2769097"/>
            <a:ext cx="461665" cy="1016001"/>
          </a:xfrm>
          <a:prstGeom prst="rect">
            <a:avLst/>
          </a:prstGeom>
          <a:noFill/>
        </p:spPr>
        <p:txBody>
          <a:bodyPr vert="vert270" wrap="none" rtlCol="0">
            <a:spAutoFit/>
          </a:bodyPr>
          <a:lstStyle/>
          <a:p>
            <a:r>
              <a:rPr lang="en-US" dirty="0" smtClean="0">
                <a:solidFill>
                  <a:schemeClr val="bg1"/>
                </a:solidFill>
                <a:latin typeface="Arial"/>
                <a:cs typeface="Arial"/>
              </a:rPr>
              <a:t>Pressure</a:t>
            </a:r>
            <a:endParaRPr lang="en-US" dirty="0">
              <a:solidFill>
                <a:schemeClr val="bg1"/>
              </a:solidFill>
              <a:latin typeface="Arial"/>
              <a:cs typeface="Arial"/>
            </a:endParaRPr>
          </a:p>
        </p:txBody>
      </p:sp>
      <p:pic>
        <p:nvPicPr>
          <p:cNvPr id="82" name="Picture 6" descr="D:\proposals\BYU\INTERFCO.JPG"/>
          <p:cNvPicPr>
            <a:picLocks noChangeAspect="1" noChangeArrowheads="1"/>
          </p:cNvPicPr>
          <p:nvPr/>
        </p:nvPicPr>
        <p:blipFill>
          <a:blip r:embed="rId3"/>
          <a:srcRect r="5542"/>
          <a:stretch>
            <a:fillRect/>
          </a:stretch>
        </p:blipFill>
        <p:spPr bwMode="auto">
          <a:xfrm>
            <a:off x="13666" y="0"/>
            <a:ext cx="2683450" cy="2074594"/>
          </a:xfrm>
          <a:prstGeom prst="rect">
            <a:avLst/>
          </a:prstGeom>
          <a:noFill/>
          <a:ln w="9525">
            <a:solidFill>
              <a:srgbClr val="FF0000"/>
            </a:solidFill>
            <a:miter lim="800000"/>
            <a:headEnd/>
            <a:tailEnd/>
          </a:ln>
        </p:spPr>
      </p:pic>
      <p:pic>
        <p:nvPicPr>
          <p:cNvPr id="83" name="Picture 4" descr="D:\proposals\BYU\igarashi interface model color.jpg"/>
          <p:cNvPicPr>
            <a:picLocks noChangeAspect="1" noChangeArrowheads="1"/>
          </p:cNvPicPr>
          <p:nvPr/>
        </p:nvPicPr>
        <p:blipFill>
          <a:blip r:embed="rId4"/>
          <a:srcRect/>
          <a:stretch>
            <a:fillRect/>
          </a:stretch>
        </p:blipFill>
        <p:spPr bwMode="auto">
          <a:xfrm>
            <a:off x="7047890" y="0"/>
            <a:ext cx="2096110" cy="1618702"/>
          </a:xfrm>
          <a:prstGeom prst="rect">
            <a:avLst/>
          </a:prstGeom>
          <a:solidFill>
            <a:srgbClr val="FFCC99"/>
          </a:solidFill>
          <a:ln w="9525">
            <a:solidFill>
              <a:srgbClr val="FF0000"/>
            </a:solidFill>
            <a:miter lim="800000"/>
            <a:headEnd/>
            <a:tailEnd/>
          </a:ln>
        </p:spPr>
      </p:pic>
      <p:grpSp>
        <p:nvGrpSpPr>
          <p:cNvPr id="86" name="Group 85"/>
          <p:cNvGrpSpPr/>
          <p:nvPr/>
        </p:nvGrpSpPr>
        <p:grpSpPr>
          <a:xfrm>
            <a:off x="7962900" y="5029200"/>
            <a:ext cx="1311275" cy="865188"/>
            <a:chOff x="7962900" y="5029200"/>
            <a:chExt cx="1311275" cy="865188"/>
          </a:xfrm>
        </p:grpSpPr>
        <p:grpSp>
          <p:nvGrpSpPr>
            <p:cNvPr id="13" name="Group 44"/>
            <p:cNvGrpSpPr>
              <a:grpSpLocks/>
            </p:cNvGrpSpPr>
            <p:nvPr/>
          </p:nvGrpSpPr>
          <p:grpSpPr bwMode="auto">
            <a:xfrm>
              <a:off x="8077200" y="5029200"/>
              <a:ext cx="1196975" cy="762000"/>
              <a:chOff x="5088" y="3168"/>
              <a:chExt cx="754" cy="480"/>
            </a:xfrm>
          </p:grpSpPr>
          <p:sp>
            <p:nvSpPr>
              <p:cNvPr id="30740" name="AutoShape 45"/>
              <p:cNvSpPr>
                <a:spLocks noChangeArrowheads="1"/>
              </p:cNvSpPr>
              <p:nvPr/>
            </p:nvSpPr>
            <p:spPr bwMode="auto">
              <a:xfrm>
                <a:off x="5088" y="3600"/>
                <a:ext cx="96" cy="48"/>
              </a:xfrm>
              <a:prstGeom prst="triangle">
                <a:avLst>
                  <a:gd name="adj" fmla="val 50000"/>
                </a:avLst>
              </a:prstGeom>
              <a:solidFill>
                <a:srgbClr val="FF0309"/>
              </a:solid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30741" name="Text Box 46"/>
              <p:cNvSpPr txBox="1">
                <a:spLocks noChangeArrowheads="1"/>
              </p:cNvSpPr>
              <p:nvPr/>
            </p:nvSpPr>
            <p:spPr bwMode="auto">
              <a:xfrm>
                <a:off x="5136" y="3168"/>
                <a:ext cx="706" cy="366"/>
              </a:xfrm>
              <a:prstGeom prst="rect">
                <a:avLst/>
              </a:prstGeom>
              <a:noFill/>
              <a:ln w="9525">
                <a:noFill/>
                <a:miter lim="800000"/>
                <a:headEnd/>
                <a:tailEnd/>
              </a:ln>
            </p:spPr>
            <p:txBody>
              <a:bodyPr>
                <a:prstTxWarp prst="textNoShape">
                  <a:avLst/>
                </a:prstTxWarp>
                <a:spAutoFit/>
              </a:bodyPr>
              <a:lstStyle/>
              <a:p>
                <a:r>
                  <a:rPr lang="en-US" sz="1600" b="1" dirty="0">
                    <a:solidFill>
                      <a:srgbClr val="000000"/>
                    </a:solidFill>
                    <a:latin typeface="Times" charset="0"/>
                  </a:rPr>
                  <a:t>Krakatau 1883</a:t>
                </a:r>
              </a:p>
            </p:txBody>
          </p:sp>
          <p:sp>
            <p:nvSpPr>
              <p:cNvPr id="30742" name="Line 47"/>
              <p:cNvSpPr>
                <a:spLocks noChangeShapeType="1"/>
              </p:cNvSpPr>
              <p:nvPr/>
            </p:nvSpPr>
            <p:spPr bwMode="auto">
              <a:xfrm flipV="1">
                <a:off x="5136" y="3534"/>
                <a:ext cx="48" cy="66"/>
              </a:xfrm>
              <a:prstGeom prst="line">
                <a:avLst/>
              </a:prstGeom>
              <a:noFill/>
              <a:ln w="15875">
                <a:solidFill>
                  <a:schemeClr val="bg1"/>
                </a:solidFill>
                <a:round/>
                <a:headEnd/>
                <a:tailEnd/>
              </a:ln>
            </p:spPr>
            <p:txBody>
              <a:bodyPr wrap="none" anchor="ctr">
                <a:prstTxWarp prst="textNoShape">
                  <a:avLst/>
                </a:prstTxWarp>
              </a:bodyPr>
              <a:lstStyle/>
              <a:p>
                <a:endParaRPr lang="en-US">
                  <a:solidFill>
                    <a:srgbClr val="000000"/>
                  </a:solidFill>
                </a:endParaRPr>
              </a:p>
            </p:txBody>
          </p:sp>
        </p:grpSp>
        <p:sp>
          <p:nvSpPr>
            <p:cNvPr id="85" name="AutoShape 41"/>
            <p:cNvSpPr>
              <a:spLocks noChangeArrowheads="1"/>
            </p:cNvSpPr>
            <p:nvPr/>
          </p:nvSpPr>
          <p:spPr bwMode="auto">
            <a:xfrm>
              <a:off x="7962900" y="5589588"/>
              <a:ext cx="381000" cy="304800"/>
            </a:xfrm>
            <a:prstGeom prst="triangle">
              <a:avLst>
                <a:gd name="adj" fmla="val 50000"/>
              </a:avLst>
            </a:prstGeom>
            <a:solidFill>
              <a:srgbClr val="DF020D"/>
            </a:solid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descr="SE Asia"/>
          <p:cNvPicPr>
            <a:picLocks noChangeAspect="1" noChangeArrowheads="1"/>
          </p:cNvPicPr>
          <p:nvPr/>
        </p:nvPicPr>
        <p:blipFill>
          <a:blip r:embed="rId2"/>
          <a:srcRect/>
          <a:stretch>
            <a:fillRect/>
          </a:stretch>
        </p:blipFill>
        <p:spPr bwMode="auto">
          <a:xfrm>
            <a:off x="0" y="838200"/>
            <a:ext cx="9259888" cy="5068888"/>
          </a:xfrm>
          <a:prstGeom prst="rect">
            <a:avLst/>
          </a:prstGeom>
          <a:noFill/>
        </p:spPr>
      </p:pic>
      <p:pic>
        <p:nvPicPr>
          <p:cNvPr id="57347" name="Picture 3" descr="X:\jsnyder\Final\Paper\paper_images\seis_base.tif"/>
          <p:cNvPicPr>
            <a:picLocks noChangeAspect="1" noChangeArrowheads="1"/>
          </p:cNvPicPr>
          <p:nvPr/>
        </p:nvPicPr>
        <p:blipFill>
          <a:blip r:embed="rId3"/>
          <a:srcRect b="33998"/>
          <a:stretch>
            <a:fillRect/>
          </a:stretch>
        </p:blipFill>
        <p:spPr bwMode="auto">
          <a:xfrm>
            <a:off x="0" y="4905375"/>
            <a:ext cx="4114800" cy="1952625"/>
          </a:xfrm>
          <a:prstGeom prst="rect">
            <a:avLst/>
          </a:prstGeom>
          <a:noFill/>
        </p:spPr>
      </p:pic>
      <p:pic>
        <p:nvPicPr>
          <p:cNvPr id="57348" name="Picture 4" descr="X:\jsnyder\Final\Paper\paper_images\VMOD_VEI.tif"/>
          <p:cNvPicPr>
            <a:picLocks noChangeAspect="1" noChangeArrowheads="1"/>
          </p:cNvPicPr>
          <p:nvPr/>
        </p:nvPicPr>
        <p:blipFill>
          <a:blip r:embed="rId4"/>
          <a:srcRect b="39879"/>
          <a:stretch>
            <a:fillRect/>
          </a:stretch>
        </p:blipFill>
        <p:spPr bwMode="auto">
          <a:xfrm>
            <a:off x="5068888" y="0"/>
            <a:ext cx="4191000" cy="1927225"/>
          </a:xfrm>
          <a:prstGeom prst="rect">
            <a:avLst/>
          </a:prstGeom>
          <a:noFill/>
        </p:spPr>
      </p:pic>
      <p:sp>
        <p:nvSpPr>
          <p:cNvPr id="57349" name="Rectangle 5"/>
          <p:cNvSpPr>
            <a:spLocks noChangeArrowheads="1"/>
          </p:cNvSpPr>
          <p:nvPr/>
        </p:nvSpPr>
        <p:spPr bwMode="auto">
          <a:xfrm>
            <a:off x="1981200" y="2209800"/>
            <a:ext cx="4267200" cy="2362200"/>
          </a:xfrm>
          <a:prstGeom prst="rect">
            <a:avLst/>
          </a:prstGeom>
          <a:noFill/>
          <a:ln w="25400">
            <a:solidFill>
              <a:schemeClr val="folHlink"/>
            </a:solidFill>
            <a:miter lim="800000"/>
            <a:headEnd/>
            <a:tailEnd/>
          </a:ln>
          <a:effectLst/>
        </p:spPr>
        <p:txBody>
          <a:bodyPr wrap="none" anchor="ctr">
            <a:prstTxWarp prst="textNoShape">
              <a:avLst/>
            </a:prstTxWarp>
          </a:bodyPr>
          <a:lstStyle/>
          <a:p>
            <a:endParaRPr lang="en-US"/>
          </a:p>
        </p:txBody>
      </p:sp>
      <p:pic>
        <p:nvPicPr>
          <p:cNvPr id="6" name="Picture 2" descr="tmod"/>
          <p:cNvPicPr>
            <a:picLocks noChangeAspect="1" noChangeArrowheads="1"/>
          </p:cNvPicPr>
          <p:nvPr/>
        </p:nvPicPr>
        <p:blipFill>
          <a:blip r:embed="rId5"/>
          <a:srcRect/>
          <a:stretch>
            <a:fillRect/>
          </a:stretch>
        </p:blipFill>
        <p:spPr bwMode="auto">
          <a:xfrm>
            <a:off x="838200" y="0"/>
            <a:ext cx="3439568" cy="2209800"/>
          </a:xfrm>
          <a:prstGeom prst="rect">
            <a:avLst/>
          </a:prstGeom>
          <a:solidFill>
            <a:schemeClr val="accent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l="32" t="-49" r="-32" b="160"/>
          <a:stretch>
            <a:fillRect/>
          </a:stretch>
        </p:blipFill>
        <p:spPr bwMode="auto">
          <a:xfrm>
            <a:off x="0" y="0"/>
            <a:ext cx="4129088" cy="5334000"/>
          </a:xfrm>
          <a:prstGeom prst="rect">
            <a:avLst/>
          </a:prstGeom>
          <a:noFill/>
          <a:ln w="9525">
            <a:noFill/>
            <a:miter lim="800000"/>
            <a:headEnd/>
            <a:tailEnd/>
          </a:ln>
        </p:spPr>
      </p:pic>
      <p:grpSp>
        <p:nvGrpSpPr>
          <p:cNvPr id="2" name="Group 3"/>
          <p:cNvGrpSpPr>
            <a:grpSpLocks/>
          </p:cNvGrpSpPr>
          <p:nvPr/>
        </p:nvGrpSpPr>
        <p:grpSpPr bwMode="auto">
          <a:xfrm>
            <a:off x="4079875" y="0"/>
            <a:ext cx="5064125" cy="6553200"/>
            <a:chOff x="1920" y="0"/>
            <a:chExt cx="3190" cy="4128"/>
          </a:xfrm>
        </p:grpSpPr>
        <p:pic>
          <p:nvPicPr>
            <p:cNvPr id="33801" name="Picture 4"/>
            <p:cNvPicPr>
              <a:picLocks noChangeAspect="1" noChangeArrowheads="1"/>
            </p:cNvPicPr>
            <p:nvPr/>
          </p:nvPicPr>
          <p:blipFill>
            <a:blip r:embed="rId3"/>
            <a:srcRect/>
            <a:stretch>
              <a:fillRect/>
            </a:stretch>
          </p:blipFill>
          <p:spPr bwMode="auto">
            <a:xfrm>
              <a:off x="1920" y="0"/>
              <a:ext cx="3190" cy="4128"/>
            </a:xfrm>
            <a:prstGeom prst="rect">
              <a:avLst/>
            </a:prstGeom>
            <a:noFill/>
            <a:ln w="9525">
              <a:noFill/>
              <a:miter lim="800000"/>
              <a:headEnd/>
              <a:tailEnd/>
            </a:ln>
          </p:spPr>
        </p:pic>
        <p:sp>
          <p:nvSpPr>
            <p:cNvPr id="33802" name="Rectangle 5"/>
            <p:cNvSpPr>
              <a:spLocks noChangeArrowheads="1"/>
            </p:cNvSpPr>
            <p:nvPr/>
          </p:nvSpPr>
          <p:spPr bwMode="auto">
            <a:xfrm>
              <a:off x="2112" y="1344"/>
              <a:ext cx="1344" cy="528"/>
            </a:xfrm>
            <a:prstGeom prst="rect">
              <a:avLst/>
            </a:prstGeom>
            <a:solidFill>
              <a:srgbClr val="F0E336">
                <a:alpha val="45882"/>
              </a:srgbClr>
            </a:solidFill>
            <a:ln w="9525">
              <a:noFill/>
              <a:miter lim="800000"/>
              <a:headEnd/>
              <a:tailEnd/>
            </a:ln>
          </p:spPr>
          <p:txBody>
            <a:bodyPr wrap="none" anchor="ctr">
              <a:prstTxWarp prst="textNoShape">
                <a:avLst/>
              </a:prstTxWarp>
            </a:bodyPr>
            <a:lstStyle/>
            <a:p>
              <a:endParaRPr lang="en-US"/>
            </a:p>
          </p:txBody>
        </p:sp>
      </p:grpSp>
      <p:sp>
        <p:nvSpPr>
          <p:cNvPr id="33796" name="Text Box 6"/>
          <p:cNvSpPr txBox="1">
            <a:spLocks noChangeArrowheads="1"/>
          </p:cNvSpPr>
          <p:nvPr/>
        </p:nvSpPr>
        <p:spPr bwMode="auto">
          <a:xfrm>
            <a:off x="4191000" y="3810000"/>
            <a:ext cx="4114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3797" name="Rectangle 7"/>
          <p:cNvSpPr>
            <a:spLocks noChangeArrowheads="1"/>
          </p:cNvSpPr>
          <p:nvPr/>
        </p:nvSpPr>
        <p:spPr bwMode="auto">
          <a:xfrm>
            <a:off x="3581400" y="4343400"/>
            <a:ext cx="4495800" cy="2286000"/>
          </a:xfrm>
          <a:prstGeom prst="rect">
            <a:avLst/>
          </a:prstGeom>
          <a:solidFill>
            <a:schemeClr val="bg1"/>
          </a:solidFill>
          <a:ln w="9525">
            <a:noFill/>
            <a:miter lim="800000"/>
            <a:headEnd/>
            <a:tailEnd/>
          </a:ln>
        </p:spPr>
        <p:txBody>
          <a:bodyPr wrap="none" anchor="ctr">
            <a:prstTxWarp prst="textNoShape">
              <a:avLst/>
            </a:prstTxWarp>
          </a:bodyPr>
          <a:lstStyle/>
          <a:p>
            <a:r>
              <a:rPr lang="en-US" sz="1800" dirty="0">
                <a:latin typeface="Times New Roman"/>
                <a:cs typeface="Times New Roman"/>
              </a:rPr>
              <a:t>The most dangerous seismic gaps in Indonesia</a:t>
            </a:r>
          </a:p>
          <a:p>
            <a:r>
              <a:rPr lang="en-US" sz="1800" dirty="0">
                <a:latin typeface="Times New Roman"/>
                <a:cs typeface="Times New Roman"/>
              </a:rPr>
              <a:t>exist in populated regions of western Sumatra…</a:t>
            </a:r>
          </a:p>
          <a:p>
            <a:r>
              <a:rPr lang="en-US" sz="1800" dirty="0">
                <a:latin typeface="Times New Roman"/>
                <a:cs typeface="Times New Roman"/>
              </a:rPr>
              <a:t>The entire 1600 km length of the Sumatran </a:t>
            </a:r>
          </a:p>
          <a:p>
            <a:r>
              <a:rPr lang="en-US" sz="1800" dirty="0">
                <a:latin typeface="Times New Roman"/>
                <a:cs typeface="Times New Roman"/>
              </a:rPr>
              <a:t>Fault System has not slipped significantly for </a:t>
            </a:r>
          </a:p>
          <a:p>
            <a:r>
              <a:rPr lang="en-US" sz="1800" dirty="0">
                <a:latin typeface="Times New Roman"/>
                <a:cs typeface="Times New Roman"/>
              </a:rPr>
              <a:t>over 130-150 years.  Since this time, 7-8 meters</a:t>
            </a:r>
          </a:p>
          <a:p>
            <a:r>
              <a:rPr lang="en-US" sz="1800" dirty="0">
                <a:latin typeface="Times New Roman"/>
                <a:cs typeface="Times New Roman"/>
              </a:rPr>
              <a:t>of potential slip have accumulated and </a:t>
            </a:r>
          </a:p>
          <a:p>
            <a:r>
              <a:rPr lang="en-US" sz="1800" dirty="0">
                <a:latin typeface="Times New Roman"/>
                <a:cs typeface="Times New Roman"/>
              </a:rPr>
              <a:t>will most likely be released suddenly to produce</a:t>
            </a:r>
          </a:p>
          <a:p>
            <a:r>
              <a:rPr lang="en-US" sz="1800" dirty="0">
                <a:latin typeface="Times New Roman"/>
                <a:cs typeface="Times New Roman"/>
              </a:rPr>
              <a:t>a magnitude 8.0 + event!</a:t>
            </a:r>
          </a:p>
        </p:txBody>
      </p:sp>
      <p:sp>
        <p:nvSpPr>
          <p:cNvPr id="33798" name="Line 8"/>
          <p:cNvSpPr>
            <a:spLocks noChangeShapeType="1"/>
          </p:cNvSpPr>
          <p:nvPr/>
        </p:nvSpPr>
        <p:spPr bwMode="auto">
          <a:xfrm flipH="1">
            <a:off x="3581400" y="2971800"/>
            <a:ext cx="838200" cy="13716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33799" name="Line 9"/>
          <p:cNvSpPr>
            <a:spLocks noChangeShapeType="1"/>
          </p:cNvSpPr>
          <p:nvPr/>
        </p:nvSpPr>
        <p:spPr bwMode="auto">
          <a:xfrm>
            <a:off x="6477000" y="2895600"/>
            <a:ext cx="1524000" cy="14478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33800" name="Rectangle 10"/>
          <p:cNvSpPr>
            <a:spLocks noChangeArrowheads="1"/>
          </p:cNvSpPr>
          <p:nvPr/>
        </p:nvSpPr>
        <p:spPr bwMode="auto">
          <a:xfrm>
            <a:off x="3581400" y="4343400"/>
            <a:ext cx="4495800" cy="2209800"/>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a:p>
        </p:txBody>
      </p:sp>
      <p:sp>
        <p:nvSpPr>
          <p:cNvPr id="52227" name="Rectangle 3"/>
          <p:cNvSpPr>
            <a:spLocks noGrp="1" noChangeArrowheads="1"/>
          </p:cNvSpPr>
          <p:nvPr>
            <p:ph type="body" idx="1"/>
          </p:nvPr>
        </p:nvSpPr>
        <p:spPr/>
        <p:txBody>
          <a:bodyPr/>
          <a:lstStyle/>
          <a:p>
            <a:endParaRPr lang="en-US"/>
          </a:p>
        </p:txBody>
      </p:sp>
      <p:pic>
        <p:nvPicPr>
          <p:cNvPr id="52228" name="Picture 4"/>
          <p:cNvPicPr>
            <a:picLocks noChangeAspect="1" noChangeArrowheads="1"/>
          </p:cNvPicPr>
          <p:nvPr/>
        </p:nvPicPr>
        <p:blipFill>
          <a:blip r:embed="rId2"/>
          <a:srcRect/>
          <a:stretch>
            <a:fillRect/>
          </a:stretch>
        </p:blipFill>
        <p:spPr bwMode="auto">
          <a:xfrm>
            <a:off x="0" y="0"/>
            <a:ext cx="9144000" cy="6786563"/>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815</TotalTime>
  <Words>903</Words>
  <Application>Microsoft Macintosh PowerPoint</Application>
  <PresentationFormat>On-screen Show (4:3)</PresentationFormat>
  <Paragraphs>166</Paragraphs>
  <Slides>28</Slides>
  <Notes>10</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Worksheet</vt:lpstr>
      <vt:lpstr>Recurrence of Extreme  Geophysical Events   in Indonesia</vt:lpstr>
      <vt:lpstr>Slide 2</vt:lpstr>
      <vt:lpstr>AGU - What is Our Responsibility?</vt:lpstr>
      <vt:lpstr>Slide 4</vt:lpstr>
      <vt:lpstr>Slide 5</vt:lpstr>
      <vt:lpstr>Slide 6</vt:lpstr>
      <vt:lpstr>Slide 7</vt:lpstr>
      <vt:lpstr>Slide 8</vt:lpstr>
      <vt:lpstr>Slide 9</vt:lpstr>
      <vt:lpstr>Slide 10</vt:lpstr>
      <vt:lpstr>Slide 11</vt:lpstr>
      <vt:lpstr>AGU - What is Our Responsibility?</vt:lpstr>
      <vt:lpstr>Slide 13</vt:lpstr>
      <vt:lpstr>Slide 14</vt:lpstr>
      <vt:lpstr>Slide 15</vt:lpstr>
      <vt:lpstr>Slide 16</vt:lpstr>
      <vt:lpstr>Slide 17</vt:lpstr>
      <vt:lpstr>Slide 18</vt:lpstr>
      <vt:lpstr>Tsunami Modeling</vt:lpstr>
      <vt:lpstr>Patterns of Recurrence</vt:lpstr>
      <vt:lpstr>Finding Active Faults using Geomorphology </vt:lpstr>
      <vt:lpstr>Uplifted Coral Terraces, Banda Sea Region</vt:lpstr>
      <vt:lpstr>Slide 23</vt:lpstr>
      <vt:lpstr>Slide 24</vt:lpstr>
      <vt:lpstr>Slide 25</vt:lpstr>
      <vt:lpstr>Slide 26</vt:lpstr>
      <vt:lpstr>Slide 27</vt:lpstr>
      <vt:lpstr>First Instrumented Earthquake Storm?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Seismic Hazards in Indonesia</dc:title>
  <dc:creator>ron harris</dc:creator>
  <cp:lastModifiedBy>ron harris</cp:lastModifiedBy>
  <cp:revision>59</cp:revision>
  <dcterms:created xsi:type="dcterms:W3CDTF">2011-11-28T15:56:00Z</dcterms:created>
  <dcterms:modified xsi:type="dcterms:W3CDTF">2011-11-28T15:56:19Z</dcterms:modified>
</cp:coreProperties>
</file>